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C3EF72-6051-4E31-A325-B6BCBEA338A3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C258BD-46C7-4024-9969-538F2C6BC3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3EF72-6051-4E31-A325-B6BCBEA338A3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258BD-46C7-4024-9969-538F2C6BC3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3EF72-6051-4E31-A325-B6BCBEA338A3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258BD-46C7-4024-9969-538F2C6BC3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3EF72-6051-4E31-A325-B6BCBEA338A3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258BD-46C7-4024-9969-538F2C6BC3E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3EF72-6051-4E31-A325-B6BCBEA338A3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258BD-46C7-4024-9969-538F2C6BC3E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3EF72-6051-4E31-A325-B6BCBEA338A3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258BD-46C7-4024-9969-538F2C6BC3E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3EF72-6051-4E31-A325-B6BCBEA338A3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258BD-46C7-4024-9969-538F2C6BC3E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3EF72-6051-4E31-A325-B6BCBEA338A3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258BD-46C7-4024-9969-538F2C6BC3E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3EF72-6051-4E31-A325-B6BCBEA338A3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258BD-46C7-4024-9969-538F2C6BC3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C3EF72-6051-4E31-A325-B6BCBEA338A3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C258BD-46C7-4024-9969-538F2C6BC3E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C3EF72-6051-4E31-A325-B6BCBEA338A3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C258BD-46C7-4024-9969-538F2C6BC3E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C3EF72-6051-4E31-A325-B6BCBEA338A3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C258BD-46C7-4024-9969-538F2C6BC3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1"/>
            <a:ext cx="9108504" cy="1829761"/>
          </a:xfrm>
        </p:spPr>
        <p:txBody>
          <a:bodyPr>
            <a:normAutofit/>
          </a:bodyPr>
          <a:lstStyle/>
          <a:p>
            <a:pPr algn="l"/>
            <a:r>
              <a:rPr lang="en-GB" sz="4400" dirty="0" smtClean="0"/>
              <a:t>AFC Referee Committee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Referee Strategy</a:t>
            </a:r>
            <a:endParaRPr lang="en-GB" sz="3600" dirty="0"/>
          </a:p>
        </p:txBody>
      </p:sp>
      <p:pic>
        <p:nvPicPr>
          <p:cNvPr id="4" name="Picture 3" descr="afc logo ne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14400" cy="113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8831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1. Ensuring promotion opportunities are available to referees from all County FAs.</a:t>
            </a:r>
          </a:p>
          <a:p>
            <a:pPr marL="109728" indent="0">
              <a:buNone/>
            </a:pPr>
            <a:r>
              <a:rPr lang="en-GB" dirty="0" smtClean="0"/>
              <a:t>2. Potentially having pitches roped off at </a:t>
            </a:r>
            <a:r>
              <a:rPr lang="en-GB" dirty="0" err="1" smtClean="0"/>
              <a:t>Prem</a:t>
            </a:r>
            <a:r>
              <a:rPr lang="en-GB" dirty="0" smtClean="0"/>
              <a:t> and Senior 1 level to support Assistant Referees.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Miscellaneous</a:t>
            </a:r>
            <a:endParaRPr lang="en-GB" dirty="0"/>
          </a:p>
        </p:txBody>
      </p:sp>
      <p:pic>
        <p:nvPicPr>
          <p:cNvPr id="4" name="Picture 3" descr="afc logo ne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14400" cy="113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9809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708920"/>
            <a:ext cx="8229600" cy="137160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GB" sz="3200" dirty="0" smtClean="0"/>
              <a:t>“The Amateur Football Combination to be seen as the best league to referee in the country”</a:t>
            </a:r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Vision</a:t>
            </a:r>
            <a:endParaRPr lang="en-GB" dirty="0"/>
          </a:p>
        </p:txBody>
      </p:sp>
      <p:pic>
        <p:nvPicPr>
          <p:cNvPr id="4" name="Picture 3" descr="afc logo ne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14400" cy="113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47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GB" dirty="0" smtClean="0"/>
              <a:t>Address retention and stem the flow of referee drop-outs.</a:t>
            </a:r>
          </a:p>
          <a:p>
            <a:pPr marL="624078" indent="-514350">
              <a:buAutoNum type="arabicPeriod"/>
            </a:pPr>
            <a:endParaRPr lang="en-GB" dirty="0" smtClean="0"/>
          </a:p>
          <a:p>
            <a:pPr marL="624078" indent="-514350">
              <a:buAutoNum type="arabicPeriod"/>
            </a:pPr>
            <a:r>
              <a:rPr lang="en-GB" dirty="0" smtClean="0"/>
              <a:t>Do this through creating a fantastic offer for referees to be involved in the league at all levels. </a:t>
            </a:r>
          </a:p>
          <a:p>
            <a:pPr marL="624078" indent="-514350">
              <a:buAutoNum type="arabicPeriod"/>
            </a:pPr>
            <a:endParaRPr lang="en-GB" dirty="0" smtClean="0"/>
          </a:p>
          <a:p>
            <a:pPr marL="624078" indent="-514350">
              <a:buAutoNum type="arabicPeriod"/>
            </a:pPr>
            <a:r>
              <a:rPr lang="en-GB" dirty="0" smtClean="0"/>
              <a:t>Use the improved offer to drive the marketing of the league to additional referees.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Approach</a:t>
            </a:r>
            <a:endParaRPr lang="en-GB" dirty="0"/>
          </a:p>
        </p:txBody>
      </p:sp>
      <p:pic>
        <p:nvPicPr>
          <p:cNvPr id="4" name="Picture 3" descr="afc logo ne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14400" cy="113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53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point of contact</a:t>
            </a:r>
          </a:p>
          <a:p>
            <a:endParaRPr lang="en-GB" dirty="0" smtClean="0"/>
          </a:p>
          <a:p>
            <a:r>
              <a:rPr lang="en-GB" dirty="0" smtClean="0"/>
              <a:t>Enhancing appointments</a:t>
            </a:r>
          </a:p>
          <a:p>
            <a:endParaRPr lang="en-GB" dirty="0" smtClean="0"/>
          </a:p>
          <a:p>
            <a:r>
              <a:rPr lang="en-GB" dirty="0" smtClean="0"/>
              <a:t>Providing support</a:t>
            </a:r>
          </a:p>
          <a:p>
            <a:endParaRPr lang="en-GB" dirty="0" smtClean="0"/>
          </a:p>
          <a:p>
            <a:r>
              <a:rPr lang="en-GB" dirty="0" smtClean="0"/>
              <a:t>Expectations of match officials</a:t>
            </a:r>
          </a:p>
          <a:p>
            <a:endParaRPr lang="en-GB" dirty="0" smtClean="0"/>
          </a:p>
          <a:p>
            <a:r>
              <a:rPr lang="en-GB" dirty="0" smtClean="0"/>
              <a:t>Appropriate governance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Priorities</a:t>
            </a:r>
            <a:endParaRPr lang="en-GB" dirty="0"/>
          </a:p>
        </p:txBody>
      </p:sp>
      <p:pic>
        <p:nvPicPr>
          <p:cNvPr id="4" name="Picture 3" descr="afc logo ne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14400" cy="113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5532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GB" b="1" dirty="0" smtClean="0"/>
              <a:t>Proposal</a:t>
            </a:r>
          </a:p>
          <a:p>
            <a:pPr marL="109728" indent="0">
              <a:buNone/>
            </a:pPr>
            <a:r>
              <a:rPr lang="en-GB" dirty="0" smtClean="0"/>
              <a:t>Regional Referee Support Officers</a:t>
            </a:r>
          </a:p>
          <a:p>
            <a:pPr marL="109728" indent="0">
              <a:buNone/>
            </a:pPr>
            <a:endParaRPr lang="en-GB" dirty="0"/>
          </a:p>
          <a:p>
            <a:pPr marL="624078" indent="-514350">
              <a:buAutoNum type="arabicPeriod"/>
            </a:pPr>
            <a:r>
              <a:rPr lang="en-GB" dirty="0" smtClean="0"/>
              <a:t>Welcoming new referees to the league</a:t>
            </a:r>
          </a:p>
          <a:p>
            <a:pPr marL="624078" indent="-514350">
              <a:buAutoNum type="arabicPeriod"/>
            </a:pPr>
            <a:r>
              <a:rPr lang="en-GB" dirty="0" smtClean="0"/>
              <a:t>Supporting the recruitment plan</a:t>
            </a:r>
          </a:p>
          <a:p>
            <a:pPr marL="624078" indent="-514350">
              <a:buAutoNum type="arabicPeriod"/>
            </a:pPr>
            <a:r>
              <a:rPr lang="en-GB" dirty="0" smtClean="0"/>
              <a:t>Supporting County FA mentoring and observation schemes</a:t>
            </a:r>
          </a:p>
          <a:p>
            <a:pPr marL="624078" indent="-514350">
              <a:buAutoNum type="arabicPeriod"/>
            </a:pPr>
            <a:r>
              <a:rPr lang="en-GB" dirty="0" smtClean="0"/>
              <a:t>Follow-up calls following “difficult games”</a:t>
            </a:r>
          </a:p>
          <a:p>
            <a:pPr marL="624078" indent="-514350">
              <a:buAutoNum type="arabicPeriod"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NB. Could be a paid role e.g. County FA Mentors or expenses.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 of Contact</a:t>
            </a:r>
            <a:endParaRPr lang="en-GB" dirty="0"/>
          </a:p>
        </p:txBody>
      </p:sp>
      <p:pic>
        <p:nvPicPr>
          <p:cNvPr id="4" name="Picture 3" descr="afc logo ne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14400" cy="113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497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b="1" dirty="0" smtClean="0"/>
              <a:t>Proposal</a:t>
            </a:r>
            <a:endParaRPr lang="en-GB" dirty="0"/>
          </a:p>
          <a:p>
            <a:pPr marL="109728" indent="0">
              <a:buNone/>
            </a:pPr>
            <a:r>
              <a:rPr lang="en-GB" dirty="0" smtClean="0"/>
              <a:t>Using appointments as an additional opportunity to support the referee experience.</a:t>
            </a:r>
          </a:p>
          <a:p>
            <a:pPr marL="109728" indent="0">
              <a:buNone/>
            </a:pPr>
            <a:endParaRPr lang="en-GB" dirty="0"/>
          </a:p>
          <a:p>
            <a:pPr marL="624078" indent="-514350">
              <a:buAutoNum type="arabicPeriod"/>
            </a:pPr>
            <a:r>
              <a:rPr lang="en-GB" dirty="0" smtClean="0"/>
              <a:t>Re-visiting the current zoning of referees to provide more opportunities.</a:t>
            </a:r>
          </a:p>
          <a:p>
            <a:pPr marL="624078" indent="-514350">
              <a:buAutoNum type="arabicPeriod"/>
            </a:pPr>
            <a:r>
              <a:rPr lang="en-GB" dirty="0" smtClean="0"/>
              <a:t>Using referee marking to support appointments (regular and finals)</a:t>
            </a:r>
          </a:p>
          <a:p>
            <a:pPr marL="624078" indent="-514350">
              <a:buAutoNum type="arabicPeriod"/>
            </a:pPr>
            <a:r>
              <a:rPr lang="en-GB" dirty="0" smtClean="0"/>
              <a:t>Using referee marking to support awards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Enhancing appointments</a:t>
            </a:r>
            <a:endParaRPr lang="en-GB" dirty="0"/>
          </a:p>
        </p:txBody>
      </p:sp>
      <p:pic>
        <p:nvPicPr>
          <p:cNvPr id="4" name="Picture 3" descr="afc logo ne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14400" cy="113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5950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b="1" dirty="0" smtClean="0"/>
              <a:t>Proposal</a:t>
            </a:r>
          </a:p>
          <a:p>
            <a:pPr marL="109728" indent="0">
              <a:buNone/>
            </a:pPr>
            <a:r>
              <a:rPr lang="en-GB" dirty="0" smtClean="0"/>
              <a:t>Increasing the support available to referees on the league</a:t>
            </a:r>
          </a:p>
          <a:p>
            <a:pPr marL="109728" indent="0">
              <a:buNone/>
            </a:pPr>
            <a:endParaRPr lang="en-GB" dirty="0"/>
          </a:p>
          <a:p>
            <a:pPr marL="624078" indent="-514350">
              <a:buAutoNum type="arabicPeriod"/>
            </a:pPr>
            <a:r>
              <a:rPr lang="en-GB" dirty="0" smtClean="0"/>
              <a:t>Conduct a referee survey to build the referee support and recruitment plans.</a:t>
            </a:r>
          </a:p>
          <a:p>
            <a:pPr marL="624078" indent="-514350">
              <a:buAutoNum type="arabicPeriod"/>
            </a:pPr>
            <a:r>
              <a:rPr lang="en-GB" dirty="0" smtClean="0"/>
              <a:t>Link into existing support from County FAs.</a:t>
            </a:r>
          </a:p>
          <a:p>
            <a:pPr marL="624078" indent="-514350">
              <a:buAutoNum type="arabicPeriod"/>
            </a:pPr>
            <a:r>
              <a:rPr lang="en-GB" dirty="0" smtClean="0"/>
              <a:t>Link into existing support from local RAs.</a:t>
            </a:r>
          </a:p>
          <a:p>
            <a:pPr marL="624078" indent="-514350">
              <a:buAutoNum type="arabicPeriod"/>
            </a:pPr>
            <a:r>
              <a:rPr lang="en-GB" dirty="0" smtClean="0"/>
              <a:t>Host an annual training event for referees potentially involving live matches/video technology.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Providing Support</a:t>
            </a:r>
            <a:endParaRPr lang="en-GB" dirty="0"/>
          </a:p>
        </p:txBody>
      </p:sp>
      <p:pic>
        <p:nvPicPr>
          <p:cNvPr id="4" name="Picture 3" descr="afc logo ne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14400" cy="113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7421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b="1" dirty="0" smtClean="0"/>
              <a:t>Proposal</a:t>
            </a:r>
          </a:p>
          <a:p>
            <a:pPr marL="109728" indent="0">
              <a:buNone/>
            </a:pPr>
            <a:r>
              <a:rPr lang="en-GB" dirty="0" smtClean="0"/>
              <a:t>Supporting a better environment for Match Officials through things within their control.</a:t>
            </a:r>
          </a:p>
          <a:p>
            <a:pPr marL="109728" indent="0">
              <a:buNone/>
            </a:pPr>
            <a:endParaRPr lang="en-GB" dirty="0"/>
          </a:p>
          <a:p>
            <a:pPr marL="624078" indent="-514350">
              <a:buAutoNum type="arabicPeriod"/>
            </a:pPr>
            <a:r>
              <a:rPr lang="en-GB" dirty="0" smtClean="0"/>
              <a:t>Follow-up on low marks with clubs/referees</a:t>
            </a:r>
          </a:p>
          <a:p>
            <a:pPr marL="624078" indent="-514350">
              <a:buAutoNum type="arabicPeriod"/>
            </a:pPr>
            <a:r>
              <a:rPr lang="en-GB" dirty="0" smtClean="0"/>
              <a:t>Introduce a referee complaints procedure and follow-up</a:t>
            </a:r>
          </a:p>
          <a:p>
            <a:pPr marL="624078" indent="-514350">
              <a:buAutoNum type="arabicPeriod"/>
            </a:pPr>
            <a:r>
              <a:rPr lang="en-GB" dirty="0" smtClean="0"/>
              <a:t>Highlight and improve </a:t>
            </a:r>
            <a:r>
              <a:rPr lang="en-GB" dirty="0" err="1" smtClean="0"/>
              <a:t>matchday</a:t>
            </a:r>
            <a:r>
              <a:rPr lang="en-GB" dirty="0" smtClean="0"/>
              <a:t> protocol for referees and clubs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Expectations of Match </a:t>
            </a:r>
            <a:br>
              <a:rPr lang="en-GB" dirty="0" smtClean="0"/>
            </a:br>
            <a:r>
              <a:rPr lang="en-GB" dirty="0" smtClean="0"/>
              <a:t>Officials</a:t>
            </a:r>
            <a:endParaRPr lang="en-GB" dirty="0"/>
          </a:p>
        </p:txBody>
      </p:sp>
      <p:pic>
        <p:nvPicPr>
          <p:cNvPr id="4" name="Picture 3" descr="afc logo ne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14400" cy="113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4779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GB" b="1" dirty="0" smtClean="0"/>
              <a:t>Proposal</a:t>
            </a:r>
          </a:p>
          <a:p>
            <a:pPr marL="109728" indent="0">
              <a:buNone/>
            </a:pPr>
            <a:r>
              <a:rPr lang="en-GB" dirty="0" smtClean="0"/>
              <a:t>Re-create the referee committee to reflect future plans and management of Match Officials.</a:t>
            </a:r>
          </a:p>
          <a:p>
            <a:pPr marL="109728" indent="0">
              <a:buNone/>
            </a:pPr>
            <a:endParaRPr lang="en-GB" dirty="0"/>
          </a:p>
          <a:p>
            <a:pPr marL="624078" indent="-514350">
              <a:buAutoNum type="arabicPeriod"/>
            </a:pPr>
            <a:r>
              <a:rPr lang="en-GB" dirty="0" smtClean="0"/>
              <a:t>Include representation from active referees and club committee.</a:t>
            </a:r>
          </a:p>
          <a:p>
            <a:pPr marL="624078" indent="-514350">
              <a:buAutoNum type="arabicPeriod"/>
            </a:pPr>
            <a:r>
              <a:rPr lang="en-GB" dirty="0" smtClean="0"/>
              <a:t>Re-design the committee remit to reflect the new plan.</a:t>
            </a:r>
          </a:p>
          <a:p>
            <a:pPr marL="624078" indent="-514350">
              <a:buAutoNum type="arabicPeriod"/>
            </a:pPr>
            <a:r>
              <a:rPr lang="en-GB" dirty="0" smtClean="0"/>
              <a:t>Draft membership: Chair, </a:t>
            </a:r>
            <a:r>
              <a:rPr lang="en-GB" dirty="0" err="1" smtClean="0"/>
              <a:t>Appt</a:t>
            </a:r>
            <a:r>
              <a:rPr lang="en-GB" dirty="0" smtClean="0"/>
              <a:t> Secs, Support Officers, Active Refs, Club Comm.</a:t>
            </a:r>
          </a:p>
          <a:p>
            <a:pPr marL="624078" indent="-514350">
              <a:buAutoNum type="arabicPeriod"/>
            </a:pPr>
            <a:r>
              <a:rPr lang="en-GB" dirty="0" smtClean="0"/>
              <a:t>Draft Agenda: App. Reviews, Support &amp; Delivery, Referee Awards, Low Marks.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Appropriate Governance</a:t>
            </a:r>
            <a:endParaRPr lang="en-GB" dirty="0"/>
          </a:p>
        </p:txBody>
      </p:sp>
      <p:pic>
        <p:nvPicPr>
          <p:cNvPr id="4" name="Picture 3" descr="afc logo ne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14400" cy="113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0499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matuer Football Combination">
      <a:dk1>
        <a:srgbClr val="DA1F28"/>
      </a:dk1>
      <a:lt1>
        <a:srgbClr val="1C314E"/>
      </a:lt1>
      <a:dk2>
        <a:srgbClr val="F8D1D3"/>
      </a:dk2>
      <a:lt2>
        <a:srgbClr val="DEF5FA"/>
      </a:lt2>
      <a:accent1>
        <a:srgbClr val="DA1F28"/>
      </a:accent1>
      <a:accent2>
        <a:srgbClr val="F2A3A7"/>
      </a:accent2>
      <a:accent3>
        <a:srgbClr val="1FADCC"/>
      </a:accent3>
      <a:accent4>
        <a:srgbClr val="39639D"/>
      </a:accent4>
      <a:accent5>
        <a:srgbClr val="474B78"/>
      </a:accent5>
      <a:accent6>
        <a:srgbClr val="23253C"/>
      </a:accent6>
      <a:hlink>
        <a:srgbClr val="00B050"/>
      </a:hlink>
      <a:folHlink>
        <a:srgbClr val="FF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374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AFC Referee Committee</vt:lpstr>
      <vt:lpstr>The Vision</vt:lpstr>
      <vt:lpstr>The Approach</vt:lpstr>
      <vt:lpstr>Key Priorities</vt:lpstr>
      <vt:lpstr>Key Point of Contact</vt:lpstr>
      <vt:lpstr>Enhancing appointments</vt:lpstr>
      <vt:lpstr>Providing Support</vt:lpstr>
      <vt:lpstr>Expectations of Match  Officials</vt:lpstr>
      <vt:lpstr>Appropriate Governance</vt:lpstr>
      <vt:lpstr>Miscellaneous</vt:lpstr>
    </vt:vector>
  </TitlesOfParts>
  <Company>Notting Hill Housing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AFC Referee Committee</dc:title>
  <dc:creator>Smith, Sean</dc:creator>
  <cp:lastModifiedBy>ian andrews</cp:lastModifiedBy>
  <cp:revision>4</cp:revision>
  <dcterms:created xsi:type="dcterms:W3CDTF">2018-10-10T12:29:31Z</dcterms:created>
  <dcterms:modified xsi:type="dcterms:W3CDTF">2018-10-12T21:19:45Z</dcterms:modified>
</cp:coreProperties>
</file>