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85" r:id="rId3"/>
    <p:sldId id="286" r:id="rId4"/>
    <p:sldId id="283" r:id="rId5"/>
    <p:sldId id="281" r:id="rId6"/>
    <p:sldId id="282" r:id="rId7"/>
    <p:sldId id="258" r:id="rId8"/>
    <p:sldId id="257" r:id="rId9"/>
    <p:sldId id="259" r:id="rId10"/>
    <p:sldId id="273" r:id="rId11"/>
    <p:sldId id="272" r:id="rId12"/>
    <p:sldId id="261" r:id="rId13"/>
    <p:sldId id="265" r:id="rId14"/>
    <p:sldId id="280" r:id="rId15"/>
    <p:sldId id="270" r:id="rId16"/>
    <p:sldId id="266" r:id="rId17"/>
    <p:sldId id="267" r:id="rId18"/>
    <p:sldId id="268" r:id="rId19"/>
    <p:sldId id="278" r:id="rId20"/>
    <p:sldId id="289" r:id="rId21"/>
    <p:sldId id="290" r:id="rId22"/>
    <p:sldId id="291" r:id="rId23"/>
    <p:sldId id="287" r:id="rId24"/>
    <p:sldId id="293" r:id="rId25"/>
    <p:sldId id="295" r:id="rId26"/>
  </p:sldIdLst>
  <p:sldSz cx="9236075" cy="5194300"/>
  <p:notesSz cx="9998075" cy="6865938"/>
  <p:defaultTextStyle>
    <a:defPPr>
      <a:defRPr lang="en-US"/>
    </a:defPPr>
    <a:lvl1pPr marL="0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1772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3544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5316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7088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8860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0632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2404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4176" algn="l" defTabSz="92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36">
          <p15:clr>
            <a:srgbClr val="A4A3A4"/>
          </p15:clr>
        </p15:guide>
        <p15:guide id="4" pos="290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Walling" initials="TW" lastIdx="1" clrIdx="0">
    <p:extLst>
      <p:ext uri="{19B8F6BF-5375-455C-9EA6-DF929625EA0E}">
        <p15:presenceInfo xmlns:p15="http://schemas.microsoft.com/office/powerpoint/2012/main" userId="2a5a0143506e8d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60C8"/>
    <a:srgbClr val="B30101"/>
    <a:srgbClr val="0B01C9"/>
    <a:srgbClr val="9C1010"/>
    <a:srgbClr val="8B2303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7162E-32BD-4480-89DF-1F076FC1B7C4}" v="3" dt="2020-01-21T14:44:0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127" autoAdjust="0"/>
    <p:restoredTop sz="94635" autoAdjust="0"/>
  </p:normalViewPr>
  <p:slideViewPr>
    <p:cSldViewPr snapToGrid="0">
      <p:cViewPr varScale="1">
        <p:scale>
          <a:sx n="106" d="100"/>
          <a:sy n="106" d="100"/>
        </p:scale>
        <p:origin x="774" y="102"/>
      </p:cViewPr>
      <p:guideLst>
        <p:guide orient="horz" pos="1620"/>
        <p:guide pos="2880"/>
        <p:guide orient="horz" pos="1636"/>
        <p:guide pos="2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BB-4159-8907-E8D67248B75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12-400B-BB00-970D9DEBC9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BB-4159-8907-E8D67248B7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BB-4159-8907-E8D67248B753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161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2-400B-BB00-970D9DEBC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C6E-4E52-AFE9-5220FC8737D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5%(</a:t>
                    </a:r>
                    <a:fld id="{FA55EEA6-6635-4333-BD96-6D9A2B37D95B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6E-4E52-AFE9-5220FC8737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24%(</a:t>
                    </a:r>
                    <a:fld id="{04347496-1946-49AC-941D-6349CA6A00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6E-4E52-AFE9-5220FC8737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11%(</a:t>
                    </a:r>
                    <a:fld id="{31FAAB69-2371-4576-A562-4BD78C12C7ED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6E-4E52-AFE9-5220FC8737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25%(</a:t>
                    </a:r>
                    <a:fld id="{48AF6E6C-C074-4378-B50F-2E08E5776BDE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6E-4E52-AFE9-5220FC8737D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24%(</a:t>
                    </a:r>
                    <a:fld id="{84869A55-513B-4435-9C75-A915C8FEBE52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C6E-4E52-AFE9-5220FC8737D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8%(</a:t>
                    </a:r>
                    <a:fld id="{6963CA6B-5092-425C-B007-460B5022EB47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6E-4E52-AFE9-5220FC8737D1}"/>
                </c:ext>
              </c:extLst>
            </c:dLbl>
            <c:dLbl>
              <c:idx val="6"/>
              <c:layout>
                <c:manualLayout>
                  <c:x val="2.5423734468556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3%(5)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E-4E52-AFE9-5220FC873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DID NOT RESPOND</c:v>
                </c:pt>
                <c:pt idx="1">
                  <c:v>OVER 50</c:v>
                </c:pt>
                <c:pt idx="2">
                  <c:v>41-50</c:v>
                </c:pt>
                <c:pt idx="3">
                  <c:v>31-40</c:v>
                </c:pt>
                <c:pt idx="4">
                  <c:v>26-30</c:v>
                </c:pt>
                <c:pt idx="5">
                  <c:v>19-25</c:v>
                </c:pt>
                <c:pt idx="6">
                  <c:v>UNDER 18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44</c:v>
                </c:pt>
                <c:pt idx="2">
                  <c:v>20</c:v>
                </c:pt>
                <c:pt idx="3">
                  <c:v>45</c:v>
                </c:pt>
                <c:pt idx="4">
                  <c:v>44</c:v>
                </c:pt>
                <c:pt idx="5">
                  <c:v>15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0-4066-995F-E1E161E8B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DID NOT RESPOND</c:v>
                </c:pt>
                <c:pt idx="1">
                  <c:v>OVER 50</c:v>
                </c:pt>
                <c:pt idx="2">
                  <c:v>41-50</c:v>
                </c:pt>
                <c:pt idx="3">
                  <c:v>31-40</c:v>
                </c:pt>
                <c:pt idx="4">
                  <c:v>26-30</c:v>
                </c:pt>
                <c:pt idx="5">
                  <c:v>19-25</c:v>
                </c:pt>
                <c:pt idx="6">
                  <c:v>UNDER 18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7930-4066-995F-E1E161E8B1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DID NOT RESPOND</c:v>
                </c:pt>
                <c:pt idx="1">
                  <c:v>OVER 50</c:v>
                </c:pt>
                <c:pt idx="2">
                  <c:v>41-50</c:v>
                </c:pt>
                <c:pt idx="3">
                  <c:v>31-40</c:v>
                </c:pt>
                <c:pt idx="4">
                  <c:v>26-30</c:v>
                </c:pt>
                <c:pt idx="5">
                  <c:v>19-25</c:v>
                </c:pt>
                <c:pt idx="6">
                  <c:v>UNDER 18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7930-4066-995F-E1E161E8B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100"/>
        <c:axId val="260157272"/>
        <c:axId val="260158584"/>
      </c:barChart>
      <c:catAx>
        <c:axId val="26015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58584"/>
        <c:crosses val="autoZero"/>
        <c:auto val="1"/>
        <c:lblAlgn val="ctr"/>
        <c:lblOffset val="100"/>
        <c:noMultiLvlLbl val="0"/>
      </c:catAx>
      <c:valAx>
        <c:axId val="260158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157272"/>
        <c:crosses val="autoZero"/>
        <c:crossBetween val="between"/>
      </c:valAx>
      <c:spPr>
        <a:noFill/>
        <a:ln>
          <a:solidFill>
            <a:srgbClr val="00B0F0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77336922303795"/>
          <c:y val="5.4649810896788921E-2"/>
          <c:w val="0.51836422214708178"/>
          <c:h val="0.822602880127185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4.968164626980810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1.9%(</a:t>
                    </a:r>
                    <a:fld id="{B492A918-3D45-470C-86B8-204D182C4620}" type="VALUE">
                      <a:rPr lang="en-US" smtClean="0"/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4549140028943"/>
                      <c:h val="5.76803913192472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9B6-48D9-B16B-08E4309B8B63}"/>
                </c:ext>
              </c:extLst>
            </c:dLbl>
            <c:dLbl>
              <c:idx val="2"/>
              <c:layout>
                <c:manualLayout>
                  <c:x val="-0.1185017855246536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8%(</a:t>
                    </a:r>
                    <a:fld id="{FFE20182-741A-4941-A4AE-419C9901625D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9B6-48D9-B16B-08E4309B8B63}"/>
                </c:ext>
              </c:extLst>
            </c:dLbl>
            <c:dLbl>
              <c:idx val="3"/>
              <c:layout>
                <c:manualLayout>
                  <c:x val="-0.13119840540229513"/>
                  <c:y val="-4.5540982987335802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9%(</a:t>
                    </a:r>
                    <a:fld id="{F2A5F7FD-A623-477E-84A9-4CE1D6ADA0E5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03835778830436"/>
                      <c:h val="8.74893790811320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9B6-48D9-B16B-08E4309B8B63}"/>
                </c:ext>
              </c:extLst>
            </c:dLbl>
            <c:dLbl>
              <c:idx val="4"/>
              <c:layout>
                <c:manualLayout>
                  <c:x val="-0.11568042552227217"/>
                  <c:y val="1.9559703253552915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21%(</a:t>
                    </a:r>
                    <a:fld id="{1E004C1D-BE30-466D-96F9-F1FAD9B39218}" type="VALUE">
                      <a:rPr lang="en-US" smtClean="0"/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04333557421821"/>
                      <c:h val="7.75530498271704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9B6-48D9-B16B-08E4309B8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DID NOT RESPOND</c:v>
                </c:pt>
                <c:pt idx="1">
                  <c:v>OTHER</c:v>
                </c:pt>
                <c:pt idx="2">
                  <c:v>DRINKS AWARD CEREMONY</c:v>
                </c:pt>
                <c:pt idx="3">
                  <c:v>BUFFET TYPE MEAL</c:v>
                </c:pt>
                <c:pt idx="4">
                  <c:v>SIT DOWN MEAL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14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0-46FB-B5E4-822757D75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9B6-48D9-B16B-08E4309B8B63}"/>
              </c:ext>
            </c:extLst>
          </c:dPt>
          <c:dLbls>
            <c:dLbl>
              <c:idx val="0"/>
              <c:layout>
                <c:manualLayout>
                  <c:x val="8.4644132517609754E-3"/>
                  <c:y val="-9.108196597467160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2.5%(</a:t>
                    </a:r>
                    <a:fld id="{8444292B-78DB-4403-8FC7-618F409E489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9B6-48D9-B16B-08E4309B8B63}"/>
                </c:ext>
              </c:extLst>
            </c:dLbl>
            <c:dLbl>
              <c:idx val="1"/>
              <c:layout>
                <c:manualLayout>
                  <c:x val="2.8214710839203254E-3"/>
                  <c:y val="-9.9363292539616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0.6%(</a:t>
                    </a:r>
                    <a:fld id="{D4E2618A-13E8-491E-84E7-56328943805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B6-48D9-B16B-08E4309B8B63}"/>
                </c:ext>
              </c:extLst>
            </c:dLbl>
            <c:dLbl>
              <c:idx val="2"/>
              <c:layout>
                <c:manualLayout>
                  <c:x val="-0.15800226961799949"/>
                  <c:y val="-2.48388671645784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19%(</a:t>
                    </a:r>
                    <a:fld id="{46DCE02E-06FA-402E-9451-520E044AA11F}" type="VALUE">
                      <a:rPr lang="en-US" smtClean="0"/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04333557421821"/>
                      <c:h val="6.26485559462280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B6-48D9-B16B-08E4309B8B63}"/>
                </c:ext>
              </c:extLst>
            </c:dLbl>
            <c:dLbl>
              <c:idx val="3"/>
              <c:layout>
                <c:manualLayout>
                  <c:x val="-0.13543061202817561"/>
                  <c:y val="-4.96816462698081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15%(</a:t>
                    </a:r>
                    <a:fld id="{74720B20-B0E5-4D4E-B883-A0C2AA6C7904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B6-48D9-B16B-08E4309B8B63}"/>
                </c:ext>
              </c:extLst>
            </c:dLbl>
            <c:dLbl>
              <c:idx val="4"/>
              <c:layout>
                <c:manualLayout>
                  <c:x val="-0.1156804255222721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23%(</a:t>
                    </a:r>
                    <a:fld id="{AD6AC9F5-FB75-47E8-8AEE-DCB5A872B3FF}" type="VALUE">
                      <a:rPr lang="en-US" smtClean="0"/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04333557421821"/>
                      <c:h val="6.76167205732088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B6-48D9-B16B-08E4309B8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DID NOT RESPOND</c:v>
                </c:pt>
                <c:pt idx="1">
                  <c:v>OTHER</c:v>
                </c:pt>
                <c:pt idx="2">
                  <c:v>DRINKS AWARD CEREMONY</c:v>
                </c:pt>
                <c:pt idx="3">
                  <c:v>BUFFET TYPE MEAL</c:v>
                </c:pt>
                <c:pt idx="4">
                  <c:v>SIT DOWN MEAL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31</c:v>
                </c:pt>
                <c:pt idx="3">
                  <c:v>24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80-46FB-B5E4-822757D759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DID NOT RESPOND</c:v>
                </c:pt>
                <c:pt idx="1">
                  <c:v>OTHER</c:v>
                </c:pt>
                <c:pt idx="2">
                  <c:v>DRINKS AWARD CEREMONY</c:v>
                </c:pt>
                <c:pt idx="3">
                  <c:v>BUFFET TYPE MEAL</c:v>
                </c:pt>
                <c:pt idx="4">
                  <c:v>SIT DOWN MEAL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F80-46FB-B5E4-822757D7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18307384"/>
        <c:axId val="618304104"/>
      </c:barChart>
      <c:catAx>
        <c:axId val="618307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304104"/>
        <c:crosses val="autoZero"/>
        <c:auto val="1"/>
        <c:lblAlgn val="ctr"/>
        <c:lblOffset val="100"/>
        <c:noMultiLvlLbl val="0"/>
      </c:catAx>
      <c:valAx>
        <c:axId val="618304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30738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7509964032274"/>
          <c:y val="4.0207906022404469E-2"/>
          <c:w val="0.50690403831100062"/>
          <c:h val="0.901713609499094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A06-4BE5-ACE1-A9249FC94E93}"/>
              </c:ext>
            </c:extLst>
          </c:dPt>
          <c:cat>
            <c:strRef>
              <c:f>Sheet1!$A$2:$A$6</c:f>
              <c:strCache>
                <c:ptCount val="5"/>
                <c:pt idx="0">
                  <c:v>DID NOT RESPOND</c:v>
                </c:pt>
                <c:pt idx="1">
                  <c:v>OTHER</c:v>
                </c:pt>
                <c:pt idx="2">
                  <c:v>DRINKS AWARD CEREMONY</c:v>
                </c:pt>
                <c:pt idx="3">
                  <c:v>BUFFET TYPE MEAL</c:v>
                </c:pt>
                <c:pt idx="4">
                  <c:v>SIT DOWN MEAL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44</c:v>
                </c:pt>
                <c:pt idx="3">
                  <c:v>38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0-4066-995F-E1E161E8B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DID NOT RESPOND</c:v>
                </c:pt>
                <c:pt idx="1">
                  <c:v>OTHER</c:v>
                </c:pt>
                <c:pt idx="2">
                  <c:v>DRINKS AWARD CEREMONY</c:v>
                </c:pt>
                <c:pt idx="3">
                  <c:v>BUFFET TYPE MEAL</c:v>
                </c:pt>
                <c:pt idx="4">
                  <c:v>SIT DOWN MEAL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0.13</c:v>
                </c:pt>
                <c:pt idx="1">
                  <c:v>0.03</c:v>
                </c:pt>
                <c:pt idx="2">
                  <c:v>0.23</c:v>
                </c:pt>
                <c:pt idx="3">
                  <c:v>0.2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E-48E1-9AB0-4DACE74FB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60157272"/>
        <c:axId val="260158584"/>
      </c:barChart>
      <c:catAx>
        <c:axId val="26015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58584"/>
        <c:crosses val="autoZero"/>
        <c:auto val="1"/>
        <c:lblAlgn val="ctr"/>
        <c:lblOffset val="100"/>
        <c:noMultiLvlLbl val="0"/>
      </c:catAx>
      <c:valAx>
        <c:axId val="260158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157272"/>
        <c:crosses val="autoZero"/>
        <c:crossBetween val="between"/>
      </c:valAx>
      <c:spPr>
        <a:noFill/>
        <a:ln>
          <a:solidFill>
            <a:srgbClr val="00B0F0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F-4CE2-B16B-7001609A9B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F-4CE2-B16B-7001609A9B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DF-4CE2-B16B-7001609A9B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24-4E7C-9309-74A4B6BE9D66}"/>
              </c:ext>
            </c:extLst>
          </c:dPt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  <c:pt idx="3">
                  <c:v>DID NOT RESPOND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30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1-43EA-AEC3-6B0266F33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Sales</c:v>
          </c:tx>
          <c:dPt>
            <c:idx val="0"/>
            <c:bubble3D val="0"/>
            <c:spPr>
              <a:solidFill>
                <a:srgbClr val="4472C4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86D-4898-9228-CED2C6EB6F2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86D-4898-9228-CED2C6EB6F2C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86D-4898-9228-CED2C6EB6F2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86D-4898-9228-CED2C6EB6F2C}"/>
              </c:ext>
            </c:extLst>
          </c:dPt>
          <c:cat>
            <c:strLit>
              <c:ptCount val="4"/>
              <c:pt idx="0">
                <c:v>YES</c:v>
              </c:pt>
              <c:pt idx="1">
                <c:v>NO</c:v>
              </c:pt>
              <c:pt idx="2">
                <c:v>DID NOT RESPOND</c:v>
              </c:pt>
            </c:strLit>
          </c:cat>
          <c:val>
            <c:numLit>
              <c:formatCode>General</c:formatCode>
              <c:ptCount val="4"/>
              <c:pt idx="0">
                <c:v>84</c:v>
              </c:pt>
              <c:pt idx="1">
                <c:v>67</c:v>
              </c:pt>
              <c:pt idx="2">
                <c:v>10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8-9A31-4AAA-AC86-B5707B7CF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BB-4159-8907-E8D67248B75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12-400B-BB00-970D9DEBC93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BB-4159-8907-E8D67248B7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BB-4159-8907-E8D67248B753}"/>
              </c:ext>
            </c:extLst>
          </c:dPt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DID NOT RESPOND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69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2-400B-BB00-970D9DEBC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AA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F35-4CA4-911B-5359E031215A}"/>
              </c:ext>
            </c:extLst>
          </c:dPt>
          <c:dLbls>
            <c:dLbl>
              <c:idx val="0"/>
              <c:layout>
                <c:manualLayout>
                  <c:x val="4.48717948717948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 (</a:t>
                    </a:r>
                    <a:fld id="{F7DD9305-ABA0-4604-9A74-0986E51D4EB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35-4CA4-911B-5359E03121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15% (</a:t>
                    </a:r>
                    <a:fld id="{2C2C8D45-2BB5-4DB0-9E97-97F24D5F8AAB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35-4CA4-911B-5359E03121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37% (</a:t>
                    </a:r>
                    <a:fld id="{6BD245EB-6B25-4575-9C34-DC617845813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35-4CA4-911B-5359E03121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39% (</a:t>
                    </a:r>
                    <a:fld id="{1A865D35-96D0-4412-B8D4-4461D2298DBE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35-4CA4-911B-5359E031215A}"/>
                </c:ext>
              </c:extLst>
            </c:dLbl>
            <c:dLbl>
              <c:idx val="4"/>
              <c:layout>
                <c:manualLayout>
                  <c:x val="4.16666666666666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 (</a:t>
                    </a:r>
                    <a:fld id="{149208BC-7049-497F-89E9-DAEE679E9702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35-4CA4-911B-5359E0312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MORE THAN £50</c:v>
                </c:pt>
                <c:pt idx="1">
                  <c:v>£41-£50</c:v>
                </c:pt>
                <c:pt idx="2">
                  <c:v>£21-£40</c:v>
                </c:pt>
                <c:pt idx="3">
                  <c:v>Up to £20</c:v>
                </c:pt>
                <c:pt idx="4">
                  <c:v>DID NOT RESPOND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24</c:v>
                </c:pt>
                <c:pt idx="2">
                  <c:v>62</c:v>
                </c:pt>
                <c:pt idx="3">
                  <c:v>63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0-4066-995F-E1E161E8B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MORE THAN £50</c:v>
                </c:pt>
                <c:pt idx="1">
                  <c:v>£41-£50</c:v>
                </c:pt>
                <c:pt idx="2">
                  <c:v>£21-£40</c:v>
                </c:pt>
                <c:pt idx="3">
                  <c:v>Up to £20</c:v>
                </c:pt>
                <c:pt idx="4">
                  <c:v>DID NOT RESPOND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7930-4066-995F-E1E161E8B1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MORE THAN £50</c:v>
                </c:pt>
                <c:pt idx="1">
                  <c:v>£41-£50</c:v>
                </c:pt>
                <c:pt idx="2">
                  <c:v>£21-£40</c:v>
                </c:pt>
                <c:pt idx="3">
                  <c:v>Up to £20</c:v>
                </c:pt>
                <c:pt idx="4">
                  <c:v>DID NOT RESPOND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7930-4066-995F-E1E161E8B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60157272"/>
        <c:axId val="260158584"/>
      </c:barChart>
      <c:catAx>
        <c:axId val="26015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58584"/>
        <c:crosses val="autoZero"/>
        <c:auto val="1"/>
        <c:lblAlgn val="ctr"/>
        <c:lblOffset val="100"/>
        <c:noMultiLvlLbl val="0"/>
      </c:catAx>
      <c:valAx>
        <c:axId val="260158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157272"/>
        <c:crosses val="autoZero"/>
        <c:crossBetween val="between"/>
      </c:valAx>
      <c:spPr>
        <a:noFill/>
        <a:ln>
          <a:solidFill>
            <a:srgbClr val="00B0F0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1516154910041"/>
          <c:y val="4.5827634949591245E-2"/>
          <c:w val="0.6148093576958662"/>
          <c:h val="0.908344730100817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62-4F41-AD63-3294BA2C408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62-4F41-AD63-3294BA2C40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62-4F41-AD63-3294BA2C40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62-4F41-AD63-3294BA2C408F}"/>
              </c:ext>
            </c:extLst>
          </c:dPt>
          <c:cat>
            <c:strRef>
              <c:f>Sheet1!$A$2:$A$5</c:f>
              <c:strCache>
                <c:ptCount val="2"/>
                <c:pt idx="0">
                  <c:v>RESPONDENTS</c:v>
                </c:pt>
                <c:pt idx="1">
                  <c:v>NON-RESPONDENTS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62-4F41-AD63-3294BA2C4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8584469634875"/>
          <c:y val="4.1666666666666664E-2"/>
          <c:w val="0.56024324041177109"/>
          <c:h val="0.885416666666666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 per team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B5F-4651-AA83-48E6EEDC33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16%(31)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5F-4651-AA83-48E6EEDC33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40%(73)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5F-4651-AA83-48E6EEDC33D2}"/>
                </c:ext>
              </c:extLst>
            </c:dLbl>
            <c:dLbl>
              <c:idx val="2"/>
              <c:layout>
                <c:manualLayout>
                  <c:x val="0.12146906478692664"/>
                  <c:y val="-5.2083333333333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2%(</a:t>
                    </a:r>
                    <a:fld id="{B10A3409-3CBB-4333-8F2E-624BC1D02916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35161024769997E-2"/>
                      <c:h val="6.04687500000000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B5F-4651-AA83-48E6EEDC33D2}"/>
                </c:ext>
              </c:extLst>
            </c:dLbl>
            <c:dLbl>
              <c:idx val="3"/>
              <c:layout>
                <c:manualLayout>
                  <c:x val="0.12146906478692664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2%(</a:t>
                    </a:r>
                    <a:fld id="{48CE4415-0CE5-455A-BBE6-29E3CCBDD206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35161024769997E-2"/>
                      <c:h val="7.08854166666666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B5F-4651-AA83-48E6EEDC33D2}"/>
                </c:ext>
              </c:extLst>
            </c:dLbl>
            <c:dLbl>
              <c:idx val="4"/>
              <c:layout>
                <c:manualLayout>
                  <c:x val="0.11864420540153152"/>
                  <c:y val="-5.2083333333333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2%(</a:t>
                    </a:r>
                    <a:fld id="{459F2983-20CF-497A-8B73-930E53601F5B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35161024769997E-2"/>
                      <c:h val="8.1302083333333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B5F-4651-AA83-48E6EEDC33D2}"/>
                </c:ext>
              </c:extLst>
            </c:dLbl>
            <c:dLbl>
              <c:idx val="5"/>
              <c:layout>
                <c:manualLayout>
                  <c:x val="0.11581945723107283"/>
                  <c:y val="-7.81229494750665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3%(</a:t>
                    </a:r>
                    <a:fld id="{B40AE976-1903-4568-9FD8-D9A49EB0FA76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3347364951148"/>
                      <c:h val="4.48437499999999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5F-4651-AA83-48E6EEDC33D2}"/>
                </c:ext>
              </c:extLst>
            </c:dLbl>
            <c:dLbl>
              <c:idx val="6"/>
              <c:layout>
                <c:manualLayout>
                  <c:x val="0.11581945723107283"/>
                  <c:y val="-7.81250000000004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3%(</a:t>
                    </a:r>
                    <a:fld id="{6F60FCDD-7D80-427F-B56D-695097F6C942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3347364951148"/>
                      <c:h val="5.52604166666666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5F-4651-AA83-48E6EEDC33D2}"/>
                </c:ext>
              </c:extLst>
            </c:dLbl>
            <c:dLbl>
              <c:idx val="7"/>
              <c:layout>
                <c:manualLayout>
                  <c:x val="0.1129944866307412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3%(</a:t>
                    </a:r>
                    <a:fld id="{B0056206-E170-4F78-BA42-F9E16CDF5D09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35161024769997E-2"/>
                      <c:h val="8.1302083333333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5F-4651-AA83-48E6EEDC33D2}"/>
                </c:ext>
              </c:extLst>
            </c:dLbl>
            <c:dLbl>
              <c:idx val="8"/>
              <c:layout>
                <c:manualLayout>
                  <c:x val="0.11581923480119996"/>
                  <c:y val="-2.60416666666669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3%(</a:t>
                    </a:r>
                    <a:fld id="{287D7BA3-6040-4E33-929D-10F3F8FF5C4A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36725952383548"/>
                      <c:h val="7.60937500000000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5F-4651-AA83-48E6EEDC33D2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12%(</a:t>
                    </a:r>
                    <a:fld id="{D87F5C1B-E48A-4CF0-BB39-AA2824BA8611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34497916833"/>
                      <c:h val="6.56770833333333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FA-4CC3-AE81-418B7601CF12}"/>
                </c:ext>
              </c:extLst>
            </c:dLbl>
            <c:dLbl>
              <c:idx val="10"/>
              <c:layout>
                <c:manualLayout>
                  <c:x val="5.6497187707902422E-3"/>
                  <c:y val="-1.62647637795275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14%(</a:t>
                    </a:r>
                    <a:fld id="{0AF6D617-8524-43BE-9C21-C67052E5D4B0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20907607301838"/>
                      <c:h val="6.04687500000000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EFA-4CC3-AE81-418B7601C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DID NOT RESPOND</c:v>
                </c:pt>
                <c:pt idx="1">
                  <c:v>OTHERS</c:v>
                </c:pt>
                <c:pt idx="2">
                  <c:v>OLD TIFFINIANS</c:v>
                </c:pt>
                <c:pt idx="3">
                  <c:v>OLD WOODHOUSEIANS</c:v>
                </c:pt>
                <c:pt idx="4">
                  <c:v>OLD HAMPTONIANS</c:v>
                </c:pt>
                <c:pt idx="5">
                  <c:v>OLD TENISONIANS</c:v>
                </c:pt>
                <c:pt idx="6">
                  <c:v>UCL ACADEMICALS</c:v>
                </c:pt>
                <c:pt idx="7">
                  <c:v>OLD MEADONIANS</c:v>
                </c:pt>
                <c:pt idx="8">
                  <c:v>ALBANIAN</c:v>
                </c:pt>
                <c:pt idx="9">
                  <c:v>DORKINIANS</c:v>
                </c:pt>
                <c:pt idx="10">
                  <c:v>BEALONIANS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31</c:v>
                </c:pt>
                <c:pt idx="1">
                  <c:v>73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20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5-4E71-B32A-ADFAD025B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60157272"/>
        <c:axId val="260158584"/>
      </c:barChart>
      <c:catAx>
        <c:axId val="26015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158584"/>
        <c:crosses val="autoZero"/>
        <c:auto val="1"/>
        <c:lblAlgn val="ctr"/>
        <c:lblOffset val="100"/>
        <c:noMultiLvlLbl val="0"/>
      </c:catAx>
      <c:valAx>
        <c:axId val="260158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0157272"/>
        <c:crosses val="autoZero"/>
        <c:crossBetween val="between"/>
      </c:valAx>
      <c:spPr>
        <a:noFill/>
        <a:ln>
          <a:solidFill>
            <a:srgbClr val="00B0F0"/>
          </a:solidFill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F-4CE2-B16B-7001609A9B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F-4CE2-B16B-7001609A9B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DF-4CE2-B16B-7001609A9BF4}"/>
              </c:ext>
            </c:extLst>
          </c:dPt>
          <c:dPt>
            <c:idx val="3"/>
            <c:bubble3D val="0"/>
            <c:spPr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FE1-4E22-9817-D4842283B723}"/>
              </c:ext>
            </c:extLst>
          </c:dPt>
          <c:cat>
            <c:strRef>
              <c:f>Sheet1!$A$2:$A$5</c:f>
              <c:strCache>
                <c:ptCount val="4"/>
                <c:pt idx="0">
                  <c:v>1 to 2</c:v>
                </c:pt>
                <c:pt idx="1">
                  <c:v>3 to 5</c:v>
                </c:pt>
                <c:pt idx="2">
                  <c:v>6 or more</c:v>
                </c:pt>
                <c:pt idx="3">
                  <c:v>NON RESPONDENTS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51</c:v>
                </c:pt>
                <c:pt idx="2">
                  <c:v>76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1-43EA-AEC3-6B0266F33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0.3442</cdr:x>
      <cdr:y>0.20094</cdr:y>
    </cdr:from>
    <cdr:to>
      <cdr:x>0.75725</cdr:x>
      <cdr:y>0.32849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B56BB802-E396-4260-B2FB-5826D5581C29}"/>
            </a:ext>
          </a:extLst>
        </cdr:cNvPr>
        <cdr:cNvSpPr txBox="1"/>
      </cdr:nvSpPr>
      <cdr:spPr>
        <a:xfrm xmlns:a="http://schemas.openxmlformats.org/drawingml/2006/main">
          <a:off x="1524000" y="581850"/>
          <a:ext cx="182882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1772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3544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5316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7088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08860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0632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2404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4176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b="1" dirty="0"/>
            <a:t>NO</a:t>
          </a:r>
          <a:r>
            <a:rPr lang="en-GB" dirty="0"/>
            <a:t>  12% (21)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0.52971</cdr:x>
      <cdr:y>0.08335</cdr:y>
    </cdr:from>
    <cdr:to>
      <cdr:x>0.77045</cdr:x>
      <cdr:y>0.1677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CF7C66B-3C32-4F98-9C39-5276D522CE1A}"/>
            </a:ext>
          </a:extLst>
        </cdr:cNvPr>
        <cdr:cNvSpPr txBox="1"/>
      </cdr:nvSpPr>
      <cdr:spPr>
        <a:xfrm xmlns:a="http://schemas.openxmlformats.org/drawingml/2006/main">
          <a:off x="2179637" y="225898"/>
          <a:ext cx="990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44% (71)</a:t>
          </a:r>
        </a:p>
      </cdr:txBody>
    </cdr:sp>
  </cdr:relSizeAnchor>
  <cdr:relSizeAnchor xmlns:cdr="http://schemas.openxmlformats.org/drawingml/2006/chartDrawing">
    <cdr:from>
      <cdr:x>0.38889</cdr:x>
      <cdr:y>0.442</cdr:y>
    </cdr:from>
    <cdr:to>
      <cdr:x>0.62963</cdr:x>
      <cdr:y>0.53853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FDAF978-2915-4051-8FFC-597A874C64B8}"/>
            </a:ext>
          </a:extLst>
        </cdr:cNvPr>
        <cdr:cNvSpPr txBox="1"/>
      </cdr:nvSpPr>
      <cdr:spPr>
        <a:xfrm xmlns:a="http://schemas.openxmlformats.org/drawingml/2006/main">
          <a:off x="1600200" y="1197941"/>
          <a:ext cx="9906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27% (44)</a:t>
          </a:r>
        </a:p>
      </cdr:txBody>
    </cdr:sp>
  </cdr:relSizeAnchor>
  <cdr:relSizeAnchor xmlns:cdr="http://schemas.openxmlformats.org/drawingml/2006/chartDrawing">
    <cdr:from>
      <cdr:x>0.38889</cdr:x>
      <cdr:y>0.62585</cdr:y>
    </cdr:from>
    <cdr:to>
      <cdr:x>0.64815</cdr:x>
      <cdr:y>0.72237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8DEE86B-6CA2-40FD-9936-A93B21C2D356}"/>
            </a:ext>
          </a:extLst>
        </cdr:cNvPr>
        <cdr:cNvSpPr txBox="1"/>
      </cdr:nvSpPr>
      <cdr:spPr>
        <a:xfrm xmlns:a="http://schemas.openxmlformats.org/drawingml/2006/main">
          <a:off x="1600200" y="1696216"/>
          <a:ext cx="10668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b="1" dirty="0"/>
            <a:t>2.5</a:t>
          </a:r>
          <a:r>
            <a:rPr lang="en-GB" sz="1100" b="1" dirty="0"/>
            <a:t>% (4)</a:t>
          </a:r>
        </a:p>
      </cdr:txBody>
    </cdr:sp>
  </cdr:relSizeAnchor>
  <cdr:relSizeAnchor xmlns:cdr="http://schemas.openxmlformats.org/drawingml/2006/chartDrawing">
    <cdr:from>
      <cdr:x>0.39381</cdr:x>
      <cdr:y>0.80319</cdr:y>
    </cdr:from>
    <cdr:to>
      <cdr:x>0.68026</cdr:x>
      <cdr:y>0.89972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7DB2EE2-63C7-4D2C-991D-1A4218EFDA68}"/>
            </a:ext>
          </a:extLst>
        </cdr:cNvPr>
        <cdr:cNvSpPr txBox="1"/>
      </cdr:nvSpPr>
      <cdr:spPr>
        <a:xfrm xmlns:a="http://schemas.openxmlformats.org/drawingml/2006/main">
          <a:off x="1620462" y="2176863"/>
          <a:ext cx="1178675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b="1" dirty="0"/>
            <a:t>2.5%</a:t>
          </a:r>
          <a:r>
            <a:rPr lang="en-GB" sz="1100" b="1" dirty="0"/>
            <a:t> (4)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0.50194</cdr:x>
      <cdr:y>0.15295</cdr:y>
    </cdr:from>
    <cdr:to>
      <cdr:x>0.7778</cdr:x>
      <cdr:y>0.45678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860880-C568-49C8-B1D9-4F011C70F8DD}"/>
            </a:ext>
          </a:extLst>
        </cdr:cNvPr>
        <cdr:cNvSpPr txBox="1"/>
      </cdr:nvSpPr>
      <cdr:spPr>
        <a:xfrm xmlns:a="http://schemas.openxmlformats.org/drawingml/2006/main">
          <a:off x="2218371" y="456322"/>
          <a:ext cx="1219191" cy="906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/>
            <a:t>DID NOT         RESPOND</a:t>
          </a:r>
        </a:p>
        <a:p xmlns:a="http://schemas.openxmlformats.org/drawingml/2006/main">
          <a:r>
            <a:rPr lang="en-GB" sz="1600" dirty="0"/>
            <a:t>5%(8)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0.1567</cdr:x>
      <cdr:y>0.5</cdr:y>
    </cdr:from>
    <cdr:to>
      <cdr:x>0.56975</cdr:x>
      <cdr:y>0.61905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B56BB802-E396-4260-B2FB-5826D5581C29}"/>
            </a:ext>
          </a:extLst>
        </cdr:cNvPr>
        <cdr:cNvSpPr txBox="1"/>
      </cdr:nvSpPr>
      <cdr:spPr>
        <a:xfrm xmlns:a="http://schemas.openxmlformats.org/drawingml/2006/main">
          <a:off x="693801" y="1551201"/>
          <a:ext cx="182882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1772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3544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5316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7088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08860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0632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2404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4176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b="1" dirty="0"/>
            <a:t>NO</a:t>
          </a:r>
          <a:r>
            <a:rPr lang="en-GB" dirty="0"/>
            <a:t> 47%(69)</a:t>
          </a:r>
        </a:p>
      </cdr:txBody>
    </cdr:sp>
  </cdr:relSizeAnchor>
  <cdr:relSizeAnchor xmlns:cdr="http://schemas.openxmlformats.org/drawingml/2006/chartDrawing">
    <cdr:from>
      <cdr:x>0.50935</cdr:x>
      <cdr:y>0.13853</cdr:y>
    </cdr:from>
    <cdr:to>
      <cdr:x>0.7503</cdr:x>
      <cdr:y>0.44015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5004337-49EF-47C5-B816-843F9F4AC9DE}"/>
            </a:ext>
          </a:extLst>
        </cdr:cNvPr>
        <cdr:cNvSpPr txBox="1"/>
      </cdr:nvSpPr>
      <cdr:spPr>
        <a:xfrm xmlns:a="http://schemas.openxmlformats.org/drawingml/2006/main">
          <a:off x="2294001" y="454549"/>
          <a:ext cx="1085191" cy="989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/>
            <a:t>DID NOT RESPOND </a:t>
          </a:r>
          <a:r>
            <a:rPr lang="en-GB" sz="1600" dirty="0"/>
            <a:t>9%(14)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0.44254</cdr:x>
      <cdr:y>0.21615</cdr:y>
    </cdr:from>
    <cdr:to>
      <cdr:x>0.49153</cdr:x>
      <cdr:y>0.51972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09BE145-B8D3-4F99-B5B6-84C384EB8F04}"/>
            </a:ext>
          </a:extLst>
        </cdr:cNvPr>
        <cdr:cNvSpPr/>
      </cdr:nvSpPr>
      <cdr:spPr>
        <a:xfrm xmlns:a="http://schemas.openxmlformats.org/drawingml/2006/main">
          <a:off x="1989592" y="527050"/>
          <a:ext cx="220207" cy="740229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0.43415</cdr:x>
      <cdr:y>0.54551</cdr:y>
    </cdr:from>
    <cdr:to>
      <cdr:x>0.50173</cdr:x>
      <cdr:y>0.75781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A18E3237-15DC-4677-84DA-1326BA4CC7BC}"/>
            </a:ext>
          </a:extLst>
        </cdr:cNvPr>
        <cdr:cNvSpPr/>
      </cdr:nvSpPr>
      <cdr:spPr>
        <a:xfrm xmlns:a="http://schemas.openxmlformats.org/drawingml/2006/main">
          <a:off x="1951832" y="1330174"/>
          <a:ext cx="303855" cy="51767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0.44396</cdr:x>
      <cdr:y>0.24496</cdr:y>
    </cdr:from>
    <cdr:to>
      <cdr:x>0.48535</cdr:x>
      <cdr:y>0.24496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39C4291F-4DE7-4003-A514-FF31788E48D1}"/>
            </a:ext>
          </a:extLst>
        </cdr:cNvPr>
        <cdr:cNvCxnSpPr/>
      </cdr:nvCxnSpPr>
      <cdr:spPr>
        <a:xfrm xmlns:a="http://schemas.openxmlformats.org/drawingml/2006/main" flipH="1">
          <a:off x="1995946" y="597316"/>
          <a:ext cx="18607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0.44396</cdr:x>
      <cdr:y>0.48227</cdr:y>
    </cdr:from>
    <cdr:to>
      <cdr:x>0.48535</cdr:x>
      <cdr:y>0.48227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333233E1-D311-4D70-B40C-0DA03E871CE3}"/>
            </a:ext>
          </a:extLst>
        </cdr:cNvPr>
        <cdr:cNvCxnSpPr/>
      </cdr:nvCxnSpPr>
      <cdr:spPr>
        <a:xfrm xmlns:a="http://schemas.openxmlformats.org/drawingml/2006/main" flipH="1">
          <a:off x="1995946" y="1175961"/>
          <a:ext cx="18607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0.44396</cdr:x>
      <cdr:y>0.3283</cdr:y>
    </cdr:from>
    <cdr:to>
      <cdr:x>0.48535</cdr:x>
      <cdr:y>0.3283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1C08CF68-2E9A-4F3E-BEC6-371CC25BE240}"/>
            </a:ext>
          </a:extLst>
        </cdr:cNvPr>
        <cdr:cNvCxnSpPr/>
      </cdr:nvCxnSpPr>
      <cdr:spPr>
        <a:xfrm xmlns:a="http://schemas.openxmlformats.org/drawingml/2006/main" flipH="1">
          <a:off x="1995946" y="800517"/>
          <a:ext cx="18607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0.44396</cdr:x>
      <cdr:y>0.40447</cdr:y>
    </cdr:from>
    <cdr:to>
      <cdr:x>0.48535</cdr:x>
      <cdr:y>0.40447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1C08CF68-2E9A-4F3E-BEC6-371CC25BE240}"/>
            </a:ext>
          </a:extLst>
        </cdr:cNvPr>
        <cdr:cNvCxnSpPr/>
      </cdr:nvCxnSpPr>
      <cdr:spPr>
        <a:xfrm xmlns:a="http://schemas.openxmlformats.org/drawingml/2006/main" flipH="1">
          <a:off x="1995946" y="986254"/>
          <a:ext cx="18607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0.43831</cdr:x>
      <cdr:y>0.5656</cdr:y>
    </cdr:from>
    <cdr:to>
      <cdr:x>0.4797</cdr:x>
      <cdr:y>0.5656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E49BDF49-E7E3-4F97-8E57-B988D61BDDE0}"/>
            </a:ext>
          </a:extLst>
        </cdr:cNvPr>
        <cdr:cNvCxnSpPr/>
      </cdr:nvCxnSpPr>
      <cdr:spPr>
        <a:xfrm xmlns:a="http://schemas.openxmlformats.org/drawingml/2006/main" flipH="1">
          <a:off x="1970546" y="1379160"/>
          <a:ext cx="18607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0.43831</cdr:x>
      <cdr:y>0.64893</cdr:y>
    </cdr:from>
    <cdr:to>
      <cdr:x>0.4797</cdr:x>
      <cdr:y>0.64893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335565B6-98EC-42A7-BF34-7CA7F8FA413D}"/>
            </a:ext>
          </a:extLst>
        </cdr:cNvPr>
        <cdr:cNvCxnSpPr/>
      </cdr:nvCxnSpPr>
      <cdr:spPr>
        <a:xfrm xmlns:a="http://schemas.openxmlformats.org/drawingml/2006/main" flipH="1">
          <a:off x="1970546" y="1582361"/>
          <a:ext cx="18607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0.43831</cdr:x>
      <cdr:y>0.72511</cdr:y>
    </cdr:from>
    <cdr:to>
      <cdr:x>0.4797</cdr:x>
      <cdr:y>0.72511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FE0E091E-BA30-4153-BE69-347D69FC85AF}"/>
            </a:ext>
          </a:extLst>
        </cdr:cNvPr>
        <cdr:cNvCxnSpPr/>
      </cdr:nvCxnSpPr>
      <cdr:spPr>
        <a:xfrm xmlns:a="http://schemas.openxmlformats.org/drawingml/2006/main" flipH="1">
          <a:off x="1970546" y="1768098"/>
          <a:ext cx="18607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0.04643</cdr:x>
      <cdr:y>0</cdr:y>
    </cdr:from>
    <cdr:to>
      <cdr:x>0.3223</cdr:x>
      <cdr:y>0.2579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F50C026A-D948-4406-BC0D-0249DF9EA876}"/>
            </a:ext>
          </a:extLst>
        </cdr:cNvPr>
        <cdr:cNvSpPr txBox="1"/>
      </cdr:nvSpPr>
      <cdr:spPr>
        <a:xfrm xmlns:a="http://schemas.openxmlformats.org/drawingml/2006/main">
          <a:off x="205206" y="-5108"/>
          <a:ext cx="1219235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1772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3544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5316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47088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08860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0632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32404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94176" algn="l" defTabSz="92354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23544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dirty="0">
              <a:solidFill>
                <a:prstClr val="black"/>
              </a:solidFill>
              <a:latin typeface="Calibri"/>
            </a:rPr>
            <a:t>DID NOT  RESPOND</a:t>
          </a:r>
          <a:endParaRPr kumimoji="0" lang="en-GB" sz="14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</a:endParaRPr>
        </a:p>
        <a:p xmlns:a="http://schemas.openxmlformats.org/drawingml/2006/main">
          <a:pPr marL="0" marR="0" lvl="0" indent="0" algn="ctr" defTabSz="923544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8%(15)</a:t>
          </a:r>
        </a:p>
      </cdr:txBody>
    </cdr:sp>
  </cdr:relSizeAnchor>
  <cdr:relSizeAnchor xmlns:cdr="http://schemas.openxmlformats.org/drawingml/2006/chartDrawing">
    <cdr:from>
      <cdr:x>0.28823</cdr:x>
      <cdr:y>0.10078</cdr:y>
    </cdr:from>
    <cdr:to>
      <cdr:x>0.44828</cdr:x>
      <cdr:y>0.18006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7BEFDAF1-660D-48B9-8C05-70395BF9329B}"/>
            </a:ext>
          </a:extLst>
        </cdr:cNvPr>
        <cdr:cNvCxnSpPr/>
      </cdr:nvCxnSpPr>
      <cdr:spPr>
        <a:xfrm xmlns:a="http://schemas.openxmlformats.org/drawingml/2006/main">
          <a:off x="1273842" y="300685"/>
          <a:ext cx="707376" cy="2365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31962" cy="343732"/>
          </a:xfrm>
          <a:prstGeom prst="rect">
            <a:avLst/>
          </a:prstGeom>
        </p:spPr>
        <p:txBody>
          <a:bodyPr vert="horz" lIns="88953" tIns="44476" rIns="88953" bIns="444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3809" y="2"/>
            <a:ext cx="4331962" cy="343732"/>
          </a:xfrm>
          <a:prstGeom prst="rect">
            <a:avLst/>
          </a:prstGeom>
        </p:spPr>
        <p:txBody>
          <a:bodyPr vert="horz" lIns="88953" tIns="44476" rIns="88953" bIns="44476" rtlCol="0"/>
          <a:lstStyle>
            <a:lvl1pPr algn="r">
              <a:defRPr sz="1200"/>
            </a:lvl1pPr>
          </a:lstStyle>
          <a:p>
            <a:fld id="{C503B31D-3054-4AFC-BD1B-5D16B40F3411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21120"/>
            <a:ext cx="4331962" cy="343732"/>
          </a:xfrm>
          <a:prstGeom prst="rect">
            <a:avLst/>
          </a:prstGeom>
        </p:spPr>
        <p:txBody>
          <a:bodyPr vert="horz" lIns="88953" tIns="44476" rIns="88953" bIns="444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3809" y="6521120"/>
            <a:ext cx="4331962" cy="343732"/>
          </a:xfrm>
          <a:prstGeom prst="rect">
            <a:avLst/>
          </a:prstGeom>
        </p:spPr>
        <p:txBody>
          <a:bodyPr vert="horz" lIns="88953" tIns="44476" rIns="88953" bIns="44476" rtlCol="0" anchor="b"/>
          <a:lstStyle>
            <a:lvl1pPr algn="r">
              <a:defRPr sz="1200"/>
            </a:lvl1pPr>
          </a:lstStyle>
          <a:p>
            <a:fld id="{9E1CEC55-A270-4D04-B9ED-664C47F22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4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32964" cy="343911"/>
          </a:xfrm>
          <a:prstGeom prst="rect">
            <a:avLst/>
          </a:prstGeom>
        </p:spPr>
        <p:txBody>
          <a:bodyPr vert="horz" lIns="88953" tIns="44476" rIns="88953" bIns="444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3560" y="1"/>
            <a:ext cx="4332964" cy="343911"/>
          </a:xfrm>
          <a:prstGeom prst="rect">
            <a:avLst/>
          </a:prstGeom>
        </p:spPr>
        <p:txBody>
          <a:bodyPr vert="horz" lIns="88953" tIns="44476" rIns="88953" bIns="44476" rtlCol="0"/>
          <a:lstStyle>
            <a:lvl1pPr algn="r">
              <a:defRPr sz="1200"/>
            </a:lvl1pPr>
          </a:lstStyle>
          <a:p>
            <a:fld id="{682CE523-7FAC-4EC5-8BDC-53B0E9B5E59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53" tIns="44476" rIns="88953" bIns="444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74" y="3304002"/>
            <a:ext cx="7997529" cy="2703694"/>
          </a:xfrm>
          <a:prstGeom prst="rect">
            <a:avLst/>
          </a:prstGeom>
        </p:spPr>
        <p:txBody>
          <a:bodyPr vert="horz" lIns="88953" tIns="44476" rIns="88953" bIns="444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22027"/>
            <a:ext cx="4332964" cy="343911"/>
          </a:xfrm>
          <a:prstGeom prst="rect">
            <a:avLst/>
          </a:prstGeom>
        </p:spPr>
        <p:txBody>
          <a:bodyPr vert="horz" lIns="88953" tIns="44476" rIns="88953" bIns="444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3560" y="6522027"/>
            <a:ext cx="4332964" cy="343911"/>
          </a:xfrm>
          <a:prstGeom prst="rect">
            <a:avLst/>
          </a:prstGeom>
        </p:spPr>
        <p:txBody>
          <a:bodyPr vert="horz" lIns="88953" tIns="44476" rIns="88953" bIns="44476" rtlCol="0" anchor="b"/>
          <a:lstStyle>
            <a:lvl1pPr algn="r">
              <a:defRPr sz="1200"/>
            </a:lvl1pPr>
          </a:lstStyle>
          <a:p>
            <a:fld id="{273C5844-6ADB-489A-B08C-060F591D8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7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1772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3544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5316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7088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08860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0632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2404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4176" algn="l" defTabSz="92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5844-6ADB-489A-B08C-060F591D8B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8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5844-6ADB-489A-B08C-060F591D8B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7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5844-6ADB-489A-B08C-060F591D8B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0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5844-6ADB-489A-B08C-060F591D8B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33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5844-6ADB-489A-B08C-060F591D8B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50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5844-6ADB-489A-B08C-060F591D8B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4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C5844-6ADB-489A-B08C-060F591D8B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2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C5844-6ADB-489A-B08C-060F591D8B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0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C5844-6ADB-489A-B08C-060F591D8B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4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19B88-2042-4B54-99AC-87809350E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5BC6E-A7CF-4416-9CCC-1D9095BEEE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D422-340E-4EF8-BF85-0E1A89BFEBC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898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1579E7-FC09-4B45-AC9D-4274D3FE33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8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24">
              <a:defRPr/>
            </a:pPr>
            <a:fld id="{273C5844-6ADB-489A-B08C-060F591D8B3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898424"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93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24">
              <a:defRPr/>
            </a:pPr>
            <a:fld id="{273C5844-6ADB-489A-B08C-060F591D8B3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898424">
                <a:defRPr/>
              </a:pPr>
              <a:t>13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796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424">
              <a:defRPr/>
            </a:pPr>
            <a:fld id="{273C5844-6ADB-489A-B08C-060F591D8B3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898424">
                <a:defRPr/>
              </a:pPr>
              <a:t>14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509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C5844-6ADB-489A-B08C-060F591D8B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2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06" y="1613600"/>
            <a:ext cx="7850664" cy="1113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11" y="2943437"/>
            <a:ext cx="6465253" cy="13274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8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4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154" y="156310"/>
            <a:ext cx="2078117" cy="33233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804" y="156310"/>
            <a:ext cx="6080416" cy="33233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7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19C5-B23D-409C-9EC1-15DAC354DD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512" y="850085"/>
            <a:ext cx="6927056" cy="1808384"/>
          </a:xfrm>
        </p:spPr>
        <p:txBody>
          <a:bodyPr anchor="b" anchorCtr="1"/>
          <a:lstStyle>
            <a:lvl1pPr algn="ctr">
              <a:defRPr sz="4544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EAE3B-461E-4D2F-AA53-8B3D9FFBF7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512" y="2728213"/>
            <a:ext cx="6927056" cy="1254083"/>
          </a:xfrm>
        </p:spPr>
        <p:txBody>
          <a:bodyPr anchorCtr="1"/>
          <a:lstStyle>
            <a:lvl1pPr marL="0" indent="0" algn="ctr">
              <a:buNone/>
              <a:defRPr sz="1818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5EA8E-1505-4298-919A-77774123D1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67F2E4-E1AB-482E-BFCE-72D880EC0EB9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0F2F3-05DF-4209-8FAE-6B7E607B21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7B28-A0AB-4570-829C-88F2B2DCE4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B22E-B3DC-489F-AB93-BB7B93F763B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310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5159-2023-4B45-A41D-F6FBBAE41A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53701-247B-4AE2-AAF9-B58DDE66E7C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7A091-4D7E-4311-9279-2715A6E491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BCBB0-D7BB-44D9-BD3D-9869B870F580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A5DE-3002-4EEE-9535-7D343029E7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9B6E-5BEC-445E-ABF0-78E093D4C2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B7652D-EC8F-4AF6-BC05-85F9C2413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8C7B-684C-4D68-A354-D3F17E1410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67" y="1294966"/>
            <a:ext cx="7966115" cy="2160683"/>
          </a:xfrm>
        </p:spPr>
        <p:txBody>
          <a:bodyPr anchor="b"/>
          <a:lstStyle>
            <a:lvl1pPr>
              <a:defRPr sz="4544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B9C8B-8DF6-4672-BCAF-D3DF673B83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167" y="3476095"/>
            <a:ext cx="7966115" cy="1136249"/>
          </a:xfrm>
        </p:spPr>
        <p:txBody>
          <a:bodyPr/>
          <a:lstStyle>
            <a:lvl1pPr marL="0" indent="0">
              <a:buNone/>
              <a:defRPr sz="1818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9857F-2038-4E7B-8CA7-81220FD36C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2CBAD4-0465-4637-A8BE-D79B953A8F30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606C-D22B-40B8-9DFD-5CD58B5AB1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18437-197D-4B78-8D43-82D1A31A57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BD1E85-E5DA-4C03-BCC1-43EDD233D9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69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5B0E-7EBC-41D0-A72A-9BDF3B0A03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C2BC-31E9-48F6-89D4-3A1A10CE1D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4983" y="1382743"/>
            <a:ext cx="3925334" cy="32957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C52CB-4309-46C1-B033-4EC120E634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5763" y="1382743"/>
            <a:ext cx="3925334" cy="32957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1F153-82A2-40A5-A9D2-EBC42B2E07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630CAE-41CC-4F7B-9D53-AF09E741B1F0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CE0F0-BD9E-466E-92A1-9CBB17A065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B2BD2-55DD-448F-A7C1-10EE0F7A5B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CC01E7-4B3A-48BF-B84F-4C798024D8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3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F67E-C30B-4506-8CC0-DBC86664A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180" y="276552"/>
            <a:ext cx="7966115" cy="1003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8F9C-80ED-4D0A-BD59-F70C377E98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180" y="1273323"/>
            <a:ext cx="3907288" cy="624036"/>
          </a:xfrm>
        </p:spPr>
        <p:txBody>
          <a:bodyPr anchor="b"/>
          <a:lstStyle>
            <a:lvl1pPr marL="0" indent="0">
              <a:buNone/>
              <a:defRPr sz="1818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E0697-A808-414A-8083-92FCA79C05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6180" y="1897360"/>
            <a:ext cx="3907288" cy="27907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95FDA-FB85-47D9-A502-1A851C6EDC5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5763" y="1273323"/>
            <a:ext cx="3926532" cy="624036"/>
          </a:xfrm>
        </p:spPr>
        <p:txBody>
          <a:bodyPr anchor="b"/>
          <a:lstStyle>
            <a:lvl1pPr marL="0" indent="0">
              <a:buNone/>
              <a:defRPr sz="1818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5D6CA-5F54-416A-9C23-395E9AA078B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5763" y="1897360"/>
            <a:ext cx="3926532" cy="27907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53061-E4B2-47E4-BBF1-7A1B81C344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BD1855-0F21-4795-8469-A623C546CF6C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BFF21-3C1B-4083-880D-DDEAC31B47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3C308-E469-471D-AB21-B66FF83789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2DA476-D7B1-4C21-8C0B-1C4EB7DBD26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10E3-D5C4-4753-82BB-5848DD01B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1DBA6-E10E-4633-B373-4A87C3AE87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6D80D-7430-4008-A1E0-EF163B5065AB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91773-78C9-4221-9A47-C69A6FDD9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C184E-EF57-4B0F-9BB3-CC3DB3C773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F75543-EB00-45B2-9C44-ECFB0C4E2C5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1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76E03-17ED-48C0-B003-1953AD83E5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D89CF-AA0E-48AA-AC14-9751A0ED5637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C35DF-ED9D-4BB7-9906-73A78F7F83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13B7B-DD4C-4B26-99C1-798AD230C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8E37D4-5D66-449D-9872-63A66125FBC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605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D798-5D9C-4582-A750-D5D8A064F5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180" y="346287"/>
            <a:ext cx="2978877" cy="1212003"/>
          </a:xfrm>
        </p:spPr>
        <p:txBody>
          <a:bodyPr anchor="b"/>
          <a:lstStyle>
            <a:lvl1pPr>
              <a:defRPr sz="2424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154A-834C-48F6-BD42-3D15BA5DD5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26532" y="747882"/>
            <a:ext cx="4675763" cy="3691318"/>
          </a:xfrm>
        </p:spPr>
        <p:txBody>
          <a:bodyPr/>
          <a:lstStyle>
            <a:lvl1pPr>
              <a:defRPr sz="2424"/>
            </a:lvl1pPr>
            <a:lvl2pPr>
              <a:defRPr sz="2121"/>
            </a:lvl2pPr>
            <a:lvl3pPr>
              <a:defRPr sz="1818"/>
            </a:lvl3pPr>
            <a:lvl4pPr>
              <a:defRPr sz="1515"/>
            </a:lvl4pPr>
            <a:lvl5pPr>
              <a:defRPr sz="15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BD67E-ADD2-4820-B629-B12C5182B0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6180" y="1558290"/>
            <a:ext cx="2978877" cy="2886922"/>
          </a:xfrm>
        </p:spPr>
        <p:txBody>
          <a:bodyPr/>
          <a:lstStyle>
            <a:lvl1pPr marL="0" indent="0">
              <a:buNone/>
              <a:defRPr sz="121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65A27-54A0-4CCA-8A35-FBE971CA8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3E827-3500-4150-9B23-3FA94AC14E50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E4528-4C60-4F90-A363-14C88F59EC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2965D-86BF-464D-A368-16F9D3533D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A1AC0-9E64-4F1B-BA0D-1DA7E34E34A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09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411C-A999-4096-BC15-46407F7A81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180" y="346287"/>
            <a:ext cx="2978877" cy="1212003"/>
          </a:xfrm>
        </p:spPr>
        <p:txBody>
          <a:bodyPr anchor="b"/>
          <a:lstStyle>
            <a:lvl1pPr>
              <a:defRPr sz="2424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A5791-42A4-43A2-9FDC-D07CABF8C93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926532" y="747882"/>
            <a:ext cx="4675763" cy="3691318"/>
          </a:xfrm>
        </p:spPr>
        <p:txBody>
          <a:bodyPr/>
          <a:lstStyle>
            <a:lvl1pPr marL="0" indent="0">
              <a:buNone/>
              <a:defRPr lang="en-GB" sz="2424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F5467-4A3B-4826-9FA3-A0C8BDB338B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6180" y="1558290"/>
            <a:ext cx="2978877" cy="2886922"/>
          </a:xfrm>
        </p:spPr>
        <p:txBody>
          <a:bodyPr/>
          <a:lstStyle>
            <a:lvl1pPr marL="0" indent="0">
              <a:buNone/>
              <a:defRPr sz="121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B9AD-4F31-4C44-8BFD-E4B7A8FA0B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DD0464-CE74-4CAF-8FC8-92D76450EC8F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54A0-8B41-40B4-A6A1-75717785FC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5E024-7085-433A-BB26-656F6220E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4A4861-98D4-4DB5-97AF-50B5C91479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67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5C3D-A323-4E82-BD76-F611F3DFCB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8F5D1-5F60-4DB9-9946-BB1CB44917B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9B49-B04A-41D5-B503-CA4021C244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D488F-5C9C-48CC-B5A7-FD64ED4914E4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31B01-DBB7-46D2-85DA-337077BA31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9BA18-2A3C-48D4-8617-D236AB713C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48ED6F-A310-44E7-AFA4-80A025B5B54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96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C93CB-909A-4ECE-9EAD-76828DCE70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09569" y="276551"/>
            <a:ext cx="1991528" cy="440192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7AFB-F1DE-47F0-9528-97DD12711E4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34982" y="276551"/>
            <a:ext cx="5859132" cy="440192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EACD-4154-4DF3-A849-2DEDB14FA9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3EEFD-3B15-4B1C-9C00-14F7CA8F67A0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4F8FB-71F3-4CD7-AAB6-581EEC261F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0BC80-A1A4-47A8-926D-23B515E4DF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2E8A2-FCF5-4798-91ED-CD56805D19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86" y="3337820"/>
            <a:ext cx="7850664" cy="103164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86" y="2201566"/>
            <a:ext cx="7850664" cy="11362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1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3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7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8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32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94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804" y="909003"/>
            <a:ext cx="4079266" cy="25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005" y="909003"/>
            <a:ext cx="4079266" cy="25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7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04" y="208013"/>
            <a:ext cx="8312468" cy="8657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04" y="1162706"/>
            <a:ext cx="4080870" cy="4845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772" indent="0">
              <a:buNone/>
              <a:defRPr sz="2000" b="1"/>
            </a:lvl2pPr>
            <a:lvl3pPr marL="923544" indent="0">
              <a:buNone/>
              <a:defRPr sz="1800" b="1"/>
            </a:lvl3pPr>
            <a:lvl4pPr marL="1385316" indent="0">
              <a:buNone/>
              <a:defRPr sz="1600" b="1"/>
            </a:lvl4pPr>
            <a:lvl5pPr marL="1847088" indent="0">
              <a:buNone/>
              <a:defRPr sz="1600" b="1"/>
            </a:lvl5pPr>
            <a:lvl6pPr marL="2308860" indent="0">
              <a:buNone/>
              <a:defRPr sz="1600" b="1"/>
            </a:lvl6pPr>
            <a:lvl7pPr marL="2770632" indent="0">
              <a:buNone/>
              <a:defRPr sz="1600" b="1"/>
            </a:lvl7pPr>
            <a:lvl8pPr marL="3232404" indent="0">
              <a:buNone/>
              <a:defRPr sz="1600" b="1"/>
            </a:lvl8pPr>
            <a:lvl9pPr marL="369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4" y="1647266"/>
            <a:ext cx="4080870" cy="2992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800" y="1162706"/>
            <a:ext cx="4082473" cy="4845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1772" indent="0">
              <a:buNone/>
              <a:defRPr sz="2000" b="1"/>
            </a:lvl2pPr>
            <a:lvl3pPr marL="923544" indent="0">
              <a:buNone/>
              <a:defRPr sz="1800" b="1"/>
            </a:lvl3pPr>
            <a:lvl4pPr marL="1385316" indent="0">
              <a:buNone/>
              <a:defRPr sz="1600" b="1"/>
            </a:lvl4pPr>
            <a:lvl5pPr marL="1847088" indent="0">
              <a:buNone/>
              <a:defRPr sz="1600" b="1"/>
            </a:lvl5pPr>
            <a:lvl6pPr marL="2308860" indent="0">
              <a:buNone/>
              <a:defRPr sz="1600" b="1"/>
            </a:lvl6pPr>
            <a:lvl7pPr marL="2770632" indent="0">
              <a:buNone/>
              <a:defRPr sz="1600" b="1"/>
            </a:lvl7pPr>
            <a:lvl8pPr marL="3232404" indent="0">
              <a:buNone/>
              <a:defRPr sz="1600" b="1"/>
            </a:lvl8pPr>
            <a:lvl9pPr marL="369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800" y="1647266"/>
            <a:ext cx="4082473" cy="2992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0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9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6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05" y="206809"/>
            <a:ext cx="3038605" cy="8801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049" y="206811"/>
            <a:ext cx="5163222" cy="4433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05" y="1086957"/>
            <a:ext cx="3038605" cy="3553046"/>
          </a:xfrm>
        </p:spPr>
        <p:txBody>
          <a:bodyPr/>
          <a:lstStyle>
            <a:lvl1pPr marL="0" indent="0">
              <a:buNone/>
              <a:defRPr sz="1400"/>
            </a:lvl1pPr>
            <a:lvl2pPr marL="461772" indent="0">
              <a:buNone/>
              <a:defRPr sz="1200"/>
            </a:lvl2pPr>
            <a:lvl3pPr marL="923544" indent="0">
              <a:buNone/>
              <a:defRPr sz="1000"/>
            </a:lvl3pPr>
            <a:lvl4pPr marL="1385316" indent="0">
              <a:buNone/>
              <a:defRPr sz="900"/>
            </a:lvl4pPr>
            <a:lvl5pPr marL="1847088" indent="0">
              <a:buNone/>
              <a:defRPr sz="900"/>
            </a:lvl5pPr>
            <a:lvl6pPr marL="2308860" indent="0">
              <a:buNone/>
              <a:defRPr sz="900"/>
            </a:lvl6pPr>
            <a:lvl7pPr marL="2770632" indent="0">
              <a:buNone/>
              <a:defRPr sz="900"/>
            </a:lvl7pPr>
            <a:lvl8pPr marL="3232404" indent="0">
              <a:buNone/>
              <a:defRPr sz="900"/>
            </a:lvl8pPr>
            <a:lvl9pPr marL="369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0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335" y="3636010"/>
            <a:ext cx="5541645" cy="4292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0335" y="464120"/>
            <a:ext cx="5541645" cy="3116580"/>
          </a:xfrm>
        </p:spPr>
        <p:txBody>
          <a:bodyPr/>
          <a:lstStyle>
            <a:lvl1pPr marL="0" indent="0">
              <a:buNone/>
              <a:defRPr sz="3200"/>
            </a:lvl1pPr>
            <a:lvl2pPr marL="461772" indent="0">
              <a:buNone/>
              <a:defRPr sz="2800"/>
            </a:lvl2pPr>
            <a:lvl3pPr marL="923544" indent="0">
              <a:buNone/>
              <a:defRPr sz="2400"/>
            </a:lvl3pPr>
            <a:lvl4pPr marL="1385316" indent="0">
              <a:buNone/>
              <a:defRPr sz="2000"/>
            </a:lvl4pPr>
            <a:lvl5pPr marL="1847088" indent="0">
              <a:buNone/>
              <a:defRPr sz="2000"/>
            </a:lvl5pPr>
            <a:lvl6pPr marL="2308860" indent="0">
              <a:buNone/>
              <a:defRPr sz="2000"/>
            </a:lvl6pPr>
            <a:lvl7pPr marL="2770632" indent="0">
              <a:buNone/>
              <a:defRPr sz="2000"/>
            </a:lvl7pPr>
            <a:lvl8pPr marL="3232404" indent="0">
              <a:buNone/>
              <a:defRPr sz="2000"/>
            </a:lvl8pPr>
            <a:lvl9pPr marL="369417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335" y="4065262"/>
            <a:ext cx="5541645" cy="609609"/>
          </a:xfrm>
        </p:spPr>
        <p:txBody>
          <a:bodyPr/>
          <a:lstStyle>
            <a:lvl1pPr marL="0" indent="0">
              <a:buNone/>
              <a:defRPr sz="1400"/>
            </a:lvl1pPr>
            <a:lvl2pPr marL="461772" indent="0">
              <a:buNone/>
              <a:defRPr sz="1200"/>
            </a:lvl2pPr>
            <a:lvl3pPr marL="923544" indent="0">
              <a:buNone/>
              <a:defRPr sz="1000"/>
            </a:lvl3pPr>
            <a:lvl4pPr marL="1385316" indent="0">
              <a:buNone/>
              <a:defRPr sz="900"/>
            </a:lvl4pPr>
            <a:lvl5pPr marL="1847088" indent="0">
              <a:buNone/>
              <a:defRPr sz="900"/>
            </a:lvl5pPr>
            <a:lvl6pPr marL="2308860" indent="0">
              <a:buNone/>
              <a:defRPr sz="900"/>
            </a:lvl6pPr>
            <a:lvl7pPr marL="2770632" indent="0">
              <a:buNone/>
              <a:defRPr sz="900"/>
            </a:lvl7pPr>
            <a:lvl8pPr marL="3232404" indent="0">
              <a:buNone/>
              <a:defRPr sz="900"/>
            </a:lvl8pPr>
            <a:lvl9pPr marL="369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9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804" y="208013"/>
            <a:ext cx="8312468" cy="865717"/>
          </a:xfrm>
          <a:prstGeom prst="rect">
            <a:avLst/>
          </a:prstGeom>
        </p:spPr>
        <p:txBody>
          <a:bodyPr vert="horz" lIns="92354" tIns="46177" rIns="92354" bIns="461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04" y="1212004"/>
            <a:ext cx="8312468" cy="3427998"/>
          </a:xfrm>
          <a:prstGeom prst="rect">
            <a:avLst/>
          </a:prstGeom>
        </p:spPr>
        <p:txBody>
          <a:bodyPr vert="horz" lIns="92354" tIns="46177" rIns="92354" bIns="461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804" y="4814347"/>
            <a:ext cx="2155084" cy="276549"/>
          </a:xfrm>
          <a:prstGeom prst="rect">
            <a:avLst/>
          </a:prstGeom>
        </p:spPr>
        <p:txBody>
          <a:bodyPr vert="horz" lIns="92354" tIns="46177" rIns="92354" bIns="461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2C32-29E0-4DB6-9B10-7018620A5993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5659" y="4814347"/>
            <a:ext cx="2924757" cy="276549"/>
          </a:xfrm>
          <a:prstGeom prst="rect">
            <a:avLst/>
          </a:prstGeom>
        </p:spPr>
        <p:txBody>
          <a:bodyPr vert="horz" lIns="92354" tIns="46177" rIns="92354" bIns="461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9187" y="4814347"/>
            <a:ext cx="2155084" cy="276549"/>
          </a:xfrm>
          <a:prstGeom prst="rect">
            <a:avLst/>
          </a:prstGeom>
        </p:spPr>
        <p:txBody>
          <a:bodyPr vert="horz" lIns="92354" tIns="46177" rIns="92354" bIns="461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DFA7-ADCB-4C09-9BF3-7D7B1D1B1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35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6329" indent="-346329" algn="l" defTabSz="923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0380" indent="-288608" algn="l" defTabSz="9235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4430" indent="-230886" algn="l" defTabSz="923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202" indent="-230886" algn="l" defTabSz="9235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74" indent="-230886" algn="l" defTabSz="92354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indent="-230886" algn="l" defTabSz="923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518" indent="-230886" algn="l" defTabSz="923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3290" indent="-230886" algn="l" defTabSz="923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062" indent="-230886" algn="l" defTabSz="923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772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088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8860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0632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404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4176" algn="l" defTabSz="92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C1449-6146-4A83-9ABF-FAF743DE3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82" y="276552"/>
            <a:ext cx="7966115" cy="1003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D2E7D-658D-45CC-9014-DD27D4C9C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4982" y="1382743"/>
            <a:ext cx="7966115" cy="3295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37AC-F778-4A07-9AC5-1C781BCDBBE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34982" y="4814348"/>
            <a:ext cx="2078117" cy="27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925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9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7398982-A198-4141-B878-058932B1089A}" type="datetime1">
              <a:rPr lang="en-GB"/>
              <a:pPr lvl="0"/>
              <a:t>21/01/2020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0B33-5AA0-4F6E-BBC3-C0743237CD3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59452" y="4814348"/>
            <a:ext cx="3117175" cy="27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6925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9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2C13-0330-4BF5-88B8-262C9D8090D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22980" y="4814348"/>
            <a:ext cx="2078117" cy="2765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925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9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BD9DFAA-2490-4170-8A64-393F83AECF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692567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333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3142" marR="0" lvl="0" indent="-173142" algn="l" defTabSz="692567" rtl="0" fontAlgn="auto" hangingPunct="1">
        <a:lnSpc>
          <a:spcPct val="90000"/>
        </a:lnSpc>
        <a:spcBef>
          <a:spcPts val="757"/>
        </a:spcBef>
        <a:spcAft>
          <a:spcPts val="0"/>
        </a:spcAft>
        <a:buSzPct val="100000"/>
        <a:buFont typeface="Arial" pitchFamily="34"/>
        <a:buChar char="•"/>
        <a:tabLst/>
        <a:defRPr lang="en-US" sz="2121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9425" marR="0" lvl="1" indent="-173142" algn="l" defTabSz="692567" rtl="0" fontAlgn="auto" hangingPunct="1">
        <a:lnSpc>
          <a:spcPct val="90000"/>
        </a:lnSpc>
        <a:spcBef>
          <a:spcPts val="379"/>
        </a:spcBef>
        <a:spcAft>
          <a:spcPts val="0"/>
        </a:spcAft>
        <a:buSzPct val="100000"/>
        <a:buFont typeface="Arial" pitchFamily="34"/>
        <a:buChar char="•"/>
        <a:tabLst/>
        <a:defRPr lang="en-US" sz="1818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65708" marR="0" lvl="2" indent="-173142" algn="l" defTabSz="692567" rtl="0" fontAlgn="auto" hangingPunct="1">
        <a:lnSpc>
          <a:spcPct val="90000"/>
        </a:lnSpc>
        <a:spcBef>
          <a:spcPts val="379"/>
        </a:spcBef>
        <a:spcAft>
          <a:spcPts val="0"/>
        </a:spcAft>
        <a:buSzPct val="100000"/>
        <a:buFont typeface="Arial" pitchFamily="34"/>
        <a:buChar char="•"/>
        <a:tabLst/>
        <a:defRPr lang="en-US" sz="1515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11991" marR="0" lvl="3" indent="-173142" algn="l" defTabSz="692567" rtl="0" fontAlgn="auto" hangingPunct="1">
        <a:lnSpc>
          <a:spcPct val="90000"/>
        </a:lnSpc>
        <a:spcBef>
          <a:spcPts val="379"/>
        </a:spcBef>
        <a:spcAft>
          <a:spcPts val="0"/>
        </a:spcAft>
        <a:buSzPct val="100000"/>
        <a:buFont typeface="Arial" pitchFamily="34"/>
        <a:buChar char="•"/>
        <a:tabLst/>
        <a:defRPr lang="en-US" sz="1363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58275" marR="0" lvl="4" indent="-173142" algn="l" defTabSz="692567" rtl="0" fontAlgn="auto" hangingPunct="1">
        <a:lnSpc>
          <a:spcPct val="90000"/>
        </a:lnSpc>
        <a:spcBef>
          <a:spcPts val="379"/>
        </a:spcBef>
        <a:spcAft>
          <a:spcPts val="0"/>
        </a:spcAft>
        <a:buSzPct val="100000"/>
        <a:buFont typeface="Arial" pitchFamily="34"/>
        <a:buChar char="•"/>
        <a:tabLst/>
        <a:defRPr lang="en-US" sz="1363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904558" indent="-173142" algn="l" defTabSz="69256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6pPr>
      <a:lvl7pPr marL="2250841" indent="-173142" algn="l" defTabSz="69256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7pPr>
      <a:lvl8pPr marL="2597125" indent="-173142" algn="l" defTabSz="69256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8pPr>
      <a:lvl9pPr marL="2943408" indent="-173142" algn="l" defTabSz="692567" rtl="0" eaLnBrk="1" latinLnBrk="0" hangingPunct="1">
        <a:lnSpc>
          <a:spcPct val="90000"/>
        </a:lnSpc>
        <a:spcBef>
          <a:spcPts val="379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1pPr>
      <a:lvl2pPr marL="346283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2pPr>
      <a:lvl3pPr marL="692567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3pPr>
      <a:lvl4pPr marL="1038850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4pPr>
      <a:lvl5pPr marL="1385133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5pPr>
      <a:lvl6pPr marL="1731416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6pPr>
      <a:lvl7pPr marL="2077700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7pPr>
      <a:lvl8pPr marL="2423983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8pPr>
      <a:lvl9pPr marL="2770266" algn="l" defTabSz="692567" rtl="0" eaLnBrk="1" latinLnBrk="0" hangingPunct="1">
        <a:defRPr sz="13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0" y="1781251"/>
            <a:ext cx="9236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OPTION APPRAISAL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FOR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AFC EXECUTIVE COMMITTEE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ON THE </a:t>
            </a:r>
          </a:p>
          <a:p>
            <a:pPr algn="ctr">
              <a:defRPr/>
            </a:pPr>
            <a:r>
              <a:rPr lang="en-GB" sz="3200" b="1" dirty="0">
                <a:solidFill>
                  <a:prstClr val="white">
                    <a:lumMod val="95000"/>
                  </a:prstClr>
                </a:solidFill>
              </a:rPr>
              <a:t>AFC 2019 DINNER &amp; AWARDS CEREMONY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19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350837" y="1393585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3:  Is your attendance at the event dependent on your Club winning a Trophy?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BB60C-A6A4-47F7-BC49-90C27778673F}"/>
              </a:ext>
            </a:extLst>
          </p:cNvPr>
          <p:cNvSpPr txBox="1"/>
          <p:nvPr/>
        </p:nvSpPr>
        <p:spPr>
          <a:xfrm>
            <a:off x="731837" y="4834751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103712C-AE2A-4396-A7B2-8950AA3AB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974716"/>
              </p:ext>
            </p:extLst>
          </p:nvPr>
        </p:nvGraphicFramePr>
        <p:xfrm>
          <a:off x="2171636" y="1830634"/>
          <a:ext cx="4503801" cy="32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6BB802-E396-4260-B2FB-5826D5581C29}"/>
              </a:ext>
            </a:extLst>
          </p:cNvPr>
          <p:cNvSpPr txBox="1"/>
          <p:nvPr/>
        </p:nvSpPr>
        <p:spPr>
          <a:xfrm>
            <a:off x="4160837" y="34470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48%(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78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B9EA39-D6F5-455F-87DB-D85F68B3EC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5A9FD4-F2C3-4BB0-A5B6-D94CAA6FC2F1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910F1-5039-4E8A-B1CC-2F09265CA3D2}"/>
              </a:ext>
            </a:extLst>
          </p:cNvPr>
          <p:cNvSpPr txBox="1"/>
          <p:nvPr/>
        </p:nvSpPr>
        <p:spPr>
          <a:xfrm>
            <a:off x="1239580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AC756-F33D-4D3D-BFE6-6896585F5C2B}"/>
              </a:ext>
            </a:extLst>
          </p:cNvPr>
          <p:cNvSpPr txBox="1"/>
          <p:nvPr/>
        </p:nvSpPr>
        <p:spPr>
          <a:xfrm>
            <a:off x="6210236" y="4865529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 Based upon 161 Responses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98CAD-2D95-4D6A-A35B-6EE661587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89294"/>
            <a:ext cx="9236075" cy="372867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C281ED-BA5B-4930-82D7-B3DE2C9F90AE}"/>
              </a:ext>
            </a:extLst>
          </p:cNvPr>
          <p:cNvCxnSpPr>
            <a:cxnSpLocks/>
          </p:cNvCxnSpPr>
          <p:nvPr/>
        </p:nvCxnSpPr>
        <p:spPr>
          <a:xfrm flipH="1" flipV="1">
            <a:off x="4084637" y="2334417"/>
            <a:ext cx="381000" cy="110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E693B07-47F1-4A56-A335-495FF7E81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78443"/>
              </p:ext>
            </p:extLst>
          </p:nvPr>
        </p:nvGraphicFramePr>
        <p:xfrm>
          <a:off x="187448" y="1405964"/>
          <a:ext cx="8867324" cy="372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22031640" imgH="9269640" progId="">
                  <p:embed/>
                </p:oleObj>
              </mc:Choice>
              <mc:Fallback>
                <p:oleObj r:id="rId6" imgW="22031640" imgH="926964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E693B07-47F1-4A56-A335-495FF7E81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448" y="1405964"/>
                        <a:ext cx="8867324" cy="372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6EC981-9E7F-4284-965A-214F6D813AC5}"/>
              </a:ext>
            </a:extLst>
          </p:cNvPr>
          <p:cNvCxnSpPr/>
          <p:nvPr/>
        </p:nvCxnSpPr>
        <p:spPr>
          <a:xfrm>
            <a:off x="3836393" y="1882043"/>
            <a:ext cx="248244" cy="408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7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312791" y="1377950"/>
            <a:ext cx="84938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</a:t>
            </a:r>
            <a:r>
              <a:rPr lang="en-GB" sz="17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4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GB" sz="1700" dirty="0">
                <a:solidFill>
                  <a:prstClr val="white">
                    <a:lumMod val="95000"/>
                  </a:prstClr>
                </a:solidFill>
              </a:rPr>
              <a:t>How much are you prepared to pay for a ticket to the type of event format you selected in response to Question 1a? 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1F557D9-E7B8-4D79-BEB5-E956EDA7A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043222"/>
              </p:ext>
            </p:extLst>
          </p:nvPr>
        </p:nvGraphicFramePr>
        <p:xfrm>
          <a:off x="2941637" y="206375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74BB23-537E-4D29-932A-08AAA2773D35}"/>
              </a:ext>
            </a:extLst>
          </p:cNvPr>
          <p:cNvSpPr txBox="1"/>
          <p:nvPr/>
        </p:nvSpPr>
        <p:spPr>
          <a:xfrm>
            <a:off x="579437" y="4812072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BE4E2-4923-4BE0-A625-F1494FFB5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71FC0C-6F02-4A98-B524-1FFE968410F6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54AB2-C7F3-442F-A301-30CA972D498E}"/>
              </a:ext>
            </a:extLst>
          </p:cNvPr>
          <p:cNvSpPr txBox="1"/>
          <p:nvPr/>
        </p:nvSpPr>
        <p:spPr>
          <a:xfrm>
            <a:off x="1239580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83533-E00C-4610-A2A4-28DE78E3E132}"/>
              </a:ext>
            </a:extLst>
          </p:cNvPr>
          <p:cNvSpPr txBox="1"/>
          <p:nvPr/>
        </p:nvSpPr>
        <p:spPr>
          <a:xfrm>
            <a:off x="6933570" y="4826212"/>
            <a:ext cx="2104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 Based upon </a:t>
            </a:r>
            <a:r>
              <a:rPr lang="en-GB" sz="1000" dirty="0">
                <a:solidFill>
                  <a:prstClr val="white"/>
                </a:solidFill>
                <a:latin typeface="Calibri"/>
              </a:rPr>
              <a:t>161 Res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ponses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0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327018" y="1438051"/>
            <a:ext cx="86566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700" dirty="0">
                <a:solidFill>
                  <a:prstClr val="white">
                    <a:lumMod val="95000"/>
                  </a:prstClr>
                </a:solidFill>
              </a:rPr>
              <a:t>QUESTION 5: Please provide in the space below, the name of the Club you play for or represent?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1D0AB9B-8E05-4025-9189-208762213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084304"/>
              </p:ext>
            </p:extLst>
          </p:nvPr>
        </p:nvGraphicFramePr>
        <p:xfrm>
          <a:off x="2366136" y="1751107"/>
          <a:ext cx="4503801" cy="304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0">
            <a:extLst>
              <a:ext uri="{FF2B5EF4-FFF2-40B4-BE49-F238E27FC236}">
                <a16:creationId xmlns:a16="http://schemas.microsoft.com/office/drawing/2014/main" id="{60FA435D-5E32-42E1-A568-84EE4CAF8B1F}"/>
              </a:ext>
            </a:extLst>
          </p:cNvPr>
          <p:cNvSpPr txBox="1"/>
          <p:nvPr/>
        </p:nvSpPr>
        <p:spPr>
          <a:xfrm>
            <a:off x="3322637" y="2084946"/>
            <a:ext cx="15240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1" dirty="0">
                <a:solidFill>
                  <a:prstClr val="black"/>
                </a:solidFill>
                <a:latin typeface="Calibri"/>
              </a:rPr>
              <a:t>NON- RESPONDENTS</a:t>
            </a: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16%(12)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9D1D8C7-2910-4FA9-A3D5-2446E778DEBE}"/>
              </a:ext>
            </a:extLst>
          </p:cNvPr>
          <p:cNvSpPr txBox="1"/>
          <p:nvPr/>
        </p:nvSpPr>
        <p:spPr>
          <a:xfrm>
            <a:off x="3551237" y="3402307"/>
            <a:ext cx="2320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RESPONDENTS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84%(61)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57A3D-C924-4125-A423-498C4CE24E1F}"/>
              </a:ext>
            </a:extLst>
          </p:cNvPr>
          <p:cNvSpPr/>
          <p:nvPr/>
        </p:nvSpPr>
        <p:spPr>
          <a:xfrm>
            <a:off x="808037" y="4687299"/>
            <a:ext cx="3214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prstClr val="white"/>
                </a:solidFill>
              </a:rPr>
              <a:t>SOURCE: Analysed Questionnaires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1C6863-69C2-4325-BEBB-4452C4E336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C9955E-EBBE-45B9-B11B-9AEC1D196D37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8C3AB-67C3-4C00-9187-1158878C10F5}"/>
              </a:ext>
            </a:extLst>
          </p:cNvPr>
          <p:cNvSpPr txBox="1"/>
          <p:nvPr/>
        </p:nvSpPr>
        <p:spPr>
          <a:xfrm>
            <a:off x="1244746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E6636-4FB2-4116-B206-12A7F5B11C4C}"/>
              </a:ext>
            </a:extLst>
          </p:cNvPr>
          <p:cNvSpPr/>
          <p:nvPr/>
        </p:nvSpPr>
        <p:spPr>
          <a:xfrm>
            <a:off x="6127819" y="4718077"/>
            <a:ext cx="2727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prstClr val="white"/>
                </a:solidFill>
              </a:rPr>
              <a:t>N.B.  Based on Number of AFC Clubs (</a:t>
            </a:r>
            <a:r>
              <a:rPr lang="en-GB" sz="1000" dirty="0" err="1">
                <a:solidFill>
                  <a:prstClr val="white"/>
                </a:solidFill>
              </a:rPr>
              <a:t>i.e</a:t>
            </a:r>
            <a:r>
              <a:rPr lang="en-GB" sz="1000" dirty="0">
                <a:solidFill>
                  <a:prstClr val="white"/>
                </a:solidFill>
              </a:rPr>
              <a:t> 73)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65E72D-7452-4AAB-8A59-A8F9C37E7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4404"/>
            <a:ext cx="9236075" cy="37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1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327018" y="1438051"/>
            <a:ext cx="86566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700" dirty="0">
                <a:solidFill>
                  <a:prstClr val="white">
                    <a:lumMod val="95000"/>
                  </a:prstClr>
                </a:solidFill>
              </a:rPr>
              <a:t>QUESTION 5: Please provide in the space below, the name of the Club you play for or represent?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57A3D-C924-4125-A423-498C4CE24E1F}"/>
              </a:ext>
            </a:extLst>
          </p:cNvPr>
          <p:cNvSpPr/>
          <p:nvPr/>
        </p:nvSpPr>
        <p:spPr>
          <a:xfrm>
            <a:off x="884237" y="4865529"/>
            <a:ext cx="236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prstClr val="white"/>
                </a:solidFill>
              </a:rPr>
              <a:t>SOURCE: Analysed Questionnaires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1C6863-69C2-4325-BEBB-4452C4E33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C9955E-EBBE-45B9-B11B-9AEC1D196D37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8C3AB-67C3-4C00-9187-1158878C10F5}"/>
              </a:ext>
            </a:extLst>
          </p:cNvPr>
          <p:cNvSpPr txBox="1"/>
          <p:nvPr/>
        </p:nvSpPr>
        <p:spPr>
          <a:xfrm>
            <a:off x="1244746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0597A-4CB7-456A-BD0F-7EC5FF4A578C}"/>
              </a:ext>
            </a:extLst>
          </p:cNvPr>
          <p:cNvSpPr/>
          <p:nvPr/>
        </p:nvSpPr>
        <p:spPr>
          <a:xfrm>
            <a:off x="3322636" y="2260483"/>
            <a:ext cx="2898621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Blackheath Wanderers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Globe Rangers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Honourable Artillery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John Fisher Old Boys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Mickleham Old </a:t>
            </a:r>
            <a:r>
              <a:rPr lang="en-GB" sz="1400" b="1" dirty="0" err="1">
                <a:solidFill>
                  <a:schemeClr val="bg1"/>
                </a:solidFill>
              </a:rPr>
              <a:t>Boxhillians</a:t>
            </a: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Old Grantonians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Old Ignatian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Old Sedcopians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Old Tollingtonians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Somerville Old Boys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Wandsworth Borough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</a:rPr>
              <a:t>Wood Green Old Boys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9016E-C66C-48D7-A06F-79A522549424}"/>
              </a:ext>
            </a:extLst>
          </p:cNvPr>
          <p:cNvSpPr txBox="1"/>
          <p:nvPr/>
        </p:nvSpPr>
        <p:spPr>
          <a:xfrm>
            <a:off x="3225639" y="1911350"/>
            <a:ext cx="299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Non-Respondent Clubs:</a:t>
            </a:r>
          </a:p>
        </p:txBody>
      </p:sp>
    </p:spTree>
    <p:extLst>
      <p:ext uri="{BB962C8B-B14F-4D97-AF65-F5344CB8AC3E}">
        <p14:creationId xmlns:p14="http://schemas.microsoft.com/office/powerpoint/2010/main" val="175951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50"/>
            <a:ext cx="9225860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327018" y="1438051"/>
            <a:ext cx="86566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700" dirty="0">
                <a:solidFill>
                  <a:prstClr val="white">
                    <a:lumMod val="95000"/>
                  </a:prstClr>
                </a:solidFill>
              </a:rPr>
              <a:t>QUESTION 5: Please provide in the space below, the name of the Club you play for or represent?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57A3D-C924-4125-A423-498C4CE24E1F}"/>
              </a:ext>
            </a:extLst>
          </p:cNvPr>
          <p:cNvSpPr/>
          <p:nvPr/>
        </p:nvSpPr>
        <p:spPr>
          <a:xfrm>
            <a:off x="307400" y="4683226"/>
            <a:ext cx="2305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prstClr val="white"/>
                </a:solidFill>
              </a:rPr>
              <a:t>SOURCE: Analysed Questionnaires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EF3A78-20EF-4FB5-995B-9C4B7D1C9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48028"/>
              </p:ext>
            </p:extLst>
          </p:nvPr>
        </p:nvGraphicFramePr>
        <p:xfrm>
          <a:off x="2408237" y="2216150"/>
          <a:ext cx="44957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436867-BD8A-4A2A-A4BF-550CCBA1759E}"/>
              </a:ext>
            </a:extLst>
          </p:cNvPr>
          <p:cNvSpPr txBox="1"/>
          <p:nvPr/>
        </p:nvSpPr>
        <p:spPr>
          <a:xfrm>
            <a:off x="2548759" y="1914870"/>
            <a:ext cx="161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Leading Respondents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EF051-EF54-4816-B923-A91BCF850B8B}"/>
              </a:ext>
            </a:extLst>
          </p:cNvPr>
          <p:cNvSpPr txBox="1"/>
          <p:nvPr/>
        </p:nvSpPr>
        <p:spPr>
          <a:xfrm>
            <a:off x="4237037" y="191135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 No. of Respondents per Club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49AF3-DEF2-4F89-B4B1-8DCD6E9385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CBD3CA-0ED5-4D83-A28D-FEC4361E019C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22C80-6CE2-46B2-BFCD-88181654E0D9}"/>
              </a:ext>
            </a:extLst>
          </p:cNvPr>
          <p:cNvSpPr txBox="1"/>
          <p:nvPr/>
        </p:nvSpPr>
        <p:spPr>
          <a:xfrm>
            <a:off x="1194411" y="856641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D1C4CA-B30F-433E-9B93-FE0E459A0AFC}"/>
              </a:ext>
            </a:extLst>
          </p:cNvPr>
          <p:cNvSpPr/>
          <p:nvPr/>
        </p:nvSpPr>
        <p:spPr>
          <a:xfrm>
            <a:off x="6930458" y="4334946"/>
            <a:ext cx="23056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prstClr val="white"/>
                </a:solidFill>
              </a:rPr>
              <a:t>N.B.1: Based upon 182 Respondents</a:t>
            </a:r>
          </a:p>
          <a:p>
            <a:pPr marL="361950" indent="-361950">
              <a:defRPr/>
            </a:pPr>
            <a:r>
              <a:rPr lang="en-GB" sz="1000" dirty="0">
                <a:solidFill>
                  <a:prstClr val="white"/>
                </a:solidFill>
              </a:rPr>
              <a:t>        2: Based upon minimum of 4 Respondents per Club</a:t>
            </a:r>
          </a:p>
          <a:p>
            <a:pPr lvl="0">
              <a:defRPr/>
            </a:pPr>
            <a:r>
              <a:rPr lang="en-GB" sz="1000" dirty="0">
                <a:solidFill>
                  <a:prstClr val="white"/>
                </a:solidFill>
              </a:rPr>
              <a:t>        3: For detailed responses see </a:t>
            </a:r>
          </a:p>
          <a:p>
            <a:pPr lvl="0">
              <a:defRPr/>
            </a:pPr>
            <a:r>
              <a:rPr lang="en-GB" sz="1000" dirty="0">
                <a:solidFill>
                  <a:prstClr val="white"/>
                </a:solidFill>
              </a:rPr>
              <a:t>            Appendix 7.1</a:t>
            </a:r>
          </a:p>
        </p:txBody>
      </p:sp>
    </p:spTree>
    <p:extLst>
      <p:ext uri="{BB962C8B-B14F-4D97-AF65-F5344CB8AC3E}">
        <p14:creationId xmlns:p14="http://schemas.microsoft.com/office/powerpoint/2010/main" val="132158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5CAB1-339E-4CB1-8236-32CA732D27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C7BE52-A5BD-47DB-B438-C494F02B6DE1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42F6B-1792-4585-9B59-7D84020D959D}"/>
              </a:ext>
            </a:extLst>
          </p:cNvPr>
          <p:cNvSpPr txBox="1"/>
          <p:nvPr/>
        </p:nvSpPr>
        <p:spPr>
          <a:xfrm>
            <a:off x="1227786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569A22-8187-45BA-AC67-A21BB85EA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9290"/>
              </p:ext>
            </p:extLst>
          </p:nvPr>
        </p:nvGraphicFramePr>
        <p:xfrm>
          <a:off x="45976" y="1421235"/>
          <a:ext cx="9190098" cy="372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22780800" imgH="9053640" progId="">
                  <p:embed/>
                </p:oleObj>
              </mc:Choice>
              <mc:Fallback>
                <p:oleObj r:id="rId4" imgW="22780800" imgH="905364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9569A22-8187-45BA-AC67-A21BB85EA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76" y="1421235"/>
                        <a:ext cx="9190098" cy="3722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96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503237" y="14541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7:  How many teams does your Club operate?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21DC80F-341C-44A8-BEA4-F2F50EAAE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736684"/>
              </p:ext>
            </p:extLst>
          </p:nvPr>
        </p:nvGraphicFramePr>
        <p:xfrm>
          <a:off x="2271162" y="1772513"/>
          <a:ext cx="4419600" cy="298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6BB802-E396-4260-B2FB-5826D5581C29}"/>
              </a:ext>
            </a:extLst>
          </p:cNvPr>
          <p:cNvSpPr txBox="1"/>
          <p:nvPr/>
        </p:nvSpPr>
        <p:spPr>
          <a:xfrm>
            <a:off x="4440236" y="2300160"/>
            <a:ext cx="104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1 to 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22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%(40)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6C8B4-2355-4FD2-973E-BEE718ED741F}"/>
              </a:ext>
            </a:extLst>
          </p:cNvPr>
          <p:cNvSpPr txBox="1"/>
          <p:nvPr/>
        </p:nvSpPr>
        <p:spPr>
          <a:xfrm>
            <a:off x="4609083" y="352303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to 5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28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%(51)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C026A-D948-4406-BC0D-0249DF9EA876}"/>
              </a:ext>
            </a:extLst>
          </p:cNvPr>
          <p:cNvSpPr txBox="1"/>
          <p:nvPr/>
        </p:nvSpPr>
        <p:spPr>
          <a:xfrm>
            <a:off x="3211511" y="310614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6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MORE</a:t>
            </a:r>
          </a:p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42%)76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4BCF3-F8E7-4A4E-8CFC-C8094991F01D}"/>
              </a:ext>
            </a:extLst>
          </p:cNvPr>
          <p:cNvSpPr txBox="1"/>
          <p:nvPr/>
        </p:nvSpPr>
        <p:spPr>
          <a:xfrm>
            <a:off x="1412810" y="4676304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E6F03B-8783-40A0-BA67-E57F412A1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82395A-47CE-4447-86F4-ADD5058DF910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D4078-F357-4F3C-B0BA-81DCFBEF027E}"/>
              </a:ext>
            </a:extLst>
          </p:cNvPr>
          <p:cNvSpPr txBox="1"/>
          <p:nvPr/>
        </p:nvSpPr>
        <p:spPr>
          <a:xfrm>
            <a:off x="1239580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8491E1-EA3C-4BDB-893A-74FAFA5C5E6D}"/>
              </a:ext>
            </a:extLst>
          </p:cNvPr>
          <p:cNvSpPr txBox="1"/>
          <p:nvPr/>
        </p:nvSpPr>
        <p:spPr>
          <a:xfrm>
            <a:off x="5489128" y="4691692"/>
            <a:ext cx="22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 Based upon 182 Responses</a:t>
            </a:r>
          </a:p>
        </p:txBody>
      </p:sp>
    </p:spTree>
    <p:extLst>
      <p:ext uri="{BB962C8B-B14F-4D97-AF65-F5344CB8AC3E}">
        <p14:creationId xmlns:p14="http://schemas.microsoft.com/office/powerpoint/2010/main" val="415982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579437" y="1365815"/>
            <a:ext cx="79604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</a:t>
            </a:r>
            <a:r>
              <a:rPr lang="en-GB" sz="17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8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en-GB" sz="1700" dirty="0">
                <a:solidFill>
                  <a:prstClr val="white">
                    <a:lumMod val="95000"/>
                  </a:prstClr>
                </a:solidFill>
              </a:rPr>
              <a:t> Please indicate your age range (this will help the AFC to reflect the </a:t>
            </a:r>
          </a:p>
          <a:p>
            <a:pPr lvl="0" algn="ctr"/>
            <a:r>
              <a:rPr lang="en-GB" sz="1700" dirty="0">
                <a:solidFill>
                  <a:prstClr val="white">
                    <a:lumMod val="95000"/>
                  </a:prstClr>
                </a:solidFill>
              </a:rPr>
              <a:t>needs of differing age groupings):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1F557D9-E7B8-4D79-BEB5-E956EDA7A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932153"/>
              </p:ext>
            </p:extLst>
          </p:nvPr>
        </p:nvGraphicFramePr>
        <p:xfrm>
          <a:off x="2179637" y="2063750"/>
          <a:ext cx="4495799" cy="260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E144C4-2A42-4755-A7B9-B52CDDC32D9B}"/>
              </a:ext>
            </a:extLst>
          </p:cNvPr>
          <p:cNvSpPr txBox="1"/>
          <p:nvPr/>
        </p:nvSpPr>
        <p:spPr>
          <a:xfrm>
            <a:off x="274637" y="4742973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103F6-7E01-415D-8C5D-485BE50F3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7EC34-DEF1-4FF5-9085-0DA26B4A1A91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080B3-57CA-4DCC-92CC-E93244FF3A08}"/>
              </a:ext>
            </a:extLst>
          </p:cNvPr>
          <p:cNvSpPr txBox="1"/>
          <p:nvPr/>
        </p:nvSpPr>
        <p:spPr>
          <a:xfrm>
            <a:off x="1244746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5A1D6-20CB-4A66-838E-61A7420D8F22}"/>
              </a:ext>
            </a:extLst>
          </p:cNvPr>
          <p:cNvSpPr txBox="1"/>
          <p:nvPr/>
        </p:nvSpPr>
        <p:spPr>
          <a:xfrm>
            <a:off x="6792161" y="4742556"/>
            <a:ext cx="2169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 Based upon 182 Responses</a:t>
            </a:r>
          </a:p>
        </p:txBody>
      </p:sp>
    </p:spTree>
    <p:extLst>
      <p:ext uri="{BB962C8B-B14F-4D97-AF65-F5344CB8AC3E}">
        <p14:creationId xmlns:p14="http://schemas.microsoft.com/office/powerpoint/2010/main" val="110601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69E14-DD5E-4637-8A4B-8A6A2326B222}"/>
              </a:ext>
            </a:extLst>
          </p:cNvPr>
          <p:cNvSpPr txBox="1"/>
          <p:nvPr/>
        </p:nvSpPr>
        <p:spPr>
          <a:xfrm>
            <a:off x="532266" y="131767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8:  Please indicate your age range (this will help the AFC to reflect the needs of different age groupings):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4B01FA0-D6DA-45E1-BC7A-6356469BE993}"/>
              </a:ext>
            </a:extLst>
          </p:cNvPr>
          <p:cNvSpPr txBox="1"/>
          <p:nvPr/>
        </p:nvSpPr>
        <p:spPr>
          <a:xfrm>
            <a:off x="6367603" y="2628146"/>
            <a:ext cx="1703339" cy="837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Under 18 to 40 year olds</a:t>
            </a:r>
          </a:p>
          <a:p>
            <a:r>
              <a:rPr lang="en-GB" sz="1100" dirty="0">
                <a:solidFill>
                  <a:schemeClr val="bg1"/>
                </a:solidFill>
              </a:rPr>
              <a:t>41 years and older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5B303-1C89-446E-88F4-97DE054AAC60}"/>
              </a:ext>
            </a:extLst>
          </p:cNvPr>
          <p:cNvSpPr/>
          <p:nvPr/>
        </p:nvSpPr>
        <p:spPr>
          <a:xfrm>
            <a:off x="6062595" y="3049396"/>
            <a:ext cx="292765" cy="114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719877-F54B-4827-A166-34BA00986C9F}"/>
              </a:ext>
            </a:extLst>
          </p:cNvPr>
          <p:cNvSpPr/>
          <p:nvPr/>
        </p:nvSpPr>
        <p:spPr>
          <a:xfrm>
            <a:off x="6062595" y="2893731"/>
            <a:ext cx="292765" cy="1144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2D3C54-DAC2-4453-B7D2-7B42C2C62C9E}"/>
              </a:ext>
            </a:extLst>
          </p:cNvPr>
          <p:cNvSpPr txBox="1"/>
          <p:nvPr/>
        </p:nvSpPr>
        <p:spPr>
          <a:xfrm>
            <a:off x="5977896" y="2591007"/>
            <a:ext cx="75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5F7FBF41-85B7-4C32-A7FC-6C974BB82C86}"/>
              </a:ext>
            </a:extLst>
          </p:cNvPr>
          <p:cNvSpPr txBox="1"/>
          <p:nvPr/>
        </p:nvSpPr>
        <p:spPr>
          <a:xfrm>
            <a:off x="974597" y="4697410"/>
            <a:ext cx="240828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37522901-D446-47C3-8A2E-1A0A6125A3A9}"/>
              </a:ext>
            </a:extLst>
          </p:cNvPr>
          <p:cNvSpPr txBox="1"/>
          <p:nvPr/>
        </p:nvSpPr>
        <p:spPr>
          <a:xfrm>
            <a:off x="6629768" y="4692896"/>
            <a:ext cx="2330845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 Based upon 161 Responses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BB0226-0CDD-4617-B708-732F64AE8904}"/>
              </a:ext>
            </a:extLst>
          </p:cNvPr>
          <p:cNvSpPr txBox="1"/>
          <p:nvPr/>
        </p:nvSpPr>
        <p:spPr>
          <a:xfrm>
            <a:off x="3273687" y="4664670"/>
            <a:ext cx="268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No. of Respondents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AC641A-C875-457F-B309-627A66631252}"/>
              </a:ext>
            </a:extLst>
          </p:cNvPr>
          <p:cNvSpPr txBox="1"/>
          <p:nvPr/>
        </p:nvSpPr>
        <p:spPr>
          <a:xfrm>
            <a:off x="3289196" y="2046541"/>
            <a:ext cx="268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MEAL PREFERENCES BY AGE GROUP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E9D8F335-2E1B-4C91-89B9-7509547CF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374769"/>
              </p:ext>
            </p:extLst>
          </p:nvPr>
        </p:nvGraphicFramePr>
        <p:xfrm>
          <a:off x="1476698" y="2225475"/>
          <a:ext cx="4501198" cy="255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chart">
            <a:extLst>
              <a:ext uri="{FF2B5EF4-FFF2-40B4-BE49-F238E27FC236}">
                <a16:creationId xmlns:a16="http://schemas.microsoft.com/office/drawing/2014/main" id="{3DC3336F-4E93-4072-AE68-1504B7ABC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390" y="861620"/>
            <a:ext cx="7427076" cy="3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81888-DE66-489A-8251-0476E1593436}"/>
              </a:ext>
            </a:extLst>
          </p:cNvPr>
          <p:cNvSpPr/>
          <p:nvPr/>
        </p:nvSpPr>
        <p:spPr>
          <a:xfrm>
            <a:off x="2309812" y="1624401"/>
            <a:ext cx="4616450" cy="3505703"/>
          </a:xfrm>
          <a:prstGeom prst="rect">
            <a:avLst/>
          </a:prstGeom>
          <a:ln w="3175">
            <a:noFill/>
          </a:ln>
        </p:spPr>
        <p:txBody>
          <a:bodyPr>
            <a:spAutoFit/>
          </a:bodyPr>
          <a:lstStyle/>
          <a:p>
            <a:pPr marL="342900" marR="0" lvl="0" indent="-34290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88% of Respondents wanted to hold an Annual Dinner / Awards Ceremony.</a:t>
            </a:r>
          </a:p>
          <a:p>
            <a:pPr marL="342900" marR="0" lvl="0" indent="-34290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 Of the 12% who didn’t want to hold an Awards 	Ceremony, 86% were aged under 40.</a:t>
            </a:r>
          </a:p>
          <a:p>
            <a:pPr marR="0" lvl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buFontTx/>
              <a:buAutoNum type="arabicPeriod" startAt="2"/>
              <a:tabLst>
                <a:tab pos="361950" algn="l"/>
              </a:tabLst>
            </a:pP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44% of Respondents wanted a Sit Down Meal.  	This compares with 65% when a similar survey 	was conducted in 2010.  Down 21%. </a:t>
            </a:r>
          </a:p>
          <a:p>
            <a:pPr marL="342900" indent="-342900">
              <a:lnSpc>
                <a:spcPct val="107000"/>
              </a:lnSpc>
              <a:buFontTx/>
              <a:buAutoNum type="arabicPeriod" startAt="2"/>
              <a:tabLst>
                <a:tab pos="361950" algn="l"/>
              </a:tabLst>
            </a:pPr>
            <a:endParaRPr lang="en-GB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361950" algn="l"/>
              </a:tabLst>
            </a:pP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	54% of Respondents expressed a desire for a 	different type of function.	</a:t>
            </a:r>
          </a:p>
          <a:p>
            <a:pPr marR="0" lvl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endParaRPr lang="en-GB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90F39-2A64-47EB-8463-B66DEDBB8628}"/>
              </a:ext>
            </a:extLst>
          </p:cNvPr>
          <p:cNvSpPr txBox="1"/>
          <p:nvPr/>
        </p:nvSpPr>
        <p:spPr>
          <a:xfrm>
            <a:off x="960437" y="828941"/>
            <a:ext cx="71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5.0 SUMMARY OF MAIN FINDINGS</a:t>
            </a:r>
          </a:p>
        </p:txBody>
      </p:sp>
    </p:spTree>
    <p:extLst>
      <p:ext uri="{BB962C8B-B14F-4D97-AF65-F5344CB8AC3E}">
        <p14:creationId xmlns:p14="http://schemas.microsoft.com/office/powerpoint/2010/main" val="371962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0" y="920750"/>
            <a:ext cx="92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TABLE OF 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7A3CA-97AB-4247-AC91-41510568AC82}"/>
              </a:ext>
            </a:extLst>
          </p:cNvPr>
          <p:cNvSpPr txBox="1"/>
          <p:nvPr/>
        </p:nvSpPr>
        <p:spPr>
          <a:xfrm>
            <a:off x="655637" y="1368457"/>
            <a:ext cx="556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1.0 INTRODUCTION</a:t>
            </a: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 Objective</a:t>
            </a: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1.2 Methodology</a:t>
            </a: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2.0 CURRENT DINNER / AWARD COSTINGS</a:t>
            </a: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2.1 2019 Income &amp; Expenditure</a:t>
            </a: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2.2 Unit Ticket Cost by Size Band</a:t>
            </a: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987425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3.0 OPTIONS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4F54E-04EB-4740-8B0E-20A4D680155B}"/>
              </a:ext>
            </a:extLst>
          </p:cNvPr>
          <p:cNvSpPr txBox="1"/>
          <p:nvPr/>
        </p:nvSpPr>
        <p:spPr>
          <a:xfrm>
            <a:off x="1643712" y="2928823"/>
            <a:ext cx="4932387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4.0 SURVEY RESULTS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4.1 Quantitative Analysis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4.2 Qualitative Comments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5.0 SUMMARY OF MAIN FINDINGS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6.0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 RECOMMENDATIONS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Calibri"/>
              </a:rPr>
              <a:t>7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 APPENDICES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white"/>
                </a:solidFill>
                <a:latin typeface="Calibri"/>
              </a:rPr>
              <a:t>      </a:t>
            </a:r>
            <a:r>
              <a:rPr lang="en-GB" sz="1150" dirty="0">
                <a:solidFill>
                  <a:prstClr val="white"/>
                </a:solidFill>
                <a:latin typeface="Calibri"/>
              </a:rPr>
              <a:t>7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.1 Excel Spreadsheet detailing Questionnaire Responses (Redacted)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lang="en-GB" sz="1150" dirty="0">
                <a:solidFill>
                  <a:prstClr val="white"/>
                </a:solidFill>
                <a:latin typeface="Calibri"/>
              </a:rPr>
              <a:t>7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.2 Summary of Qualitative Responses Others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7.3 Sample Questionnaire &amp; Accompanying Email</a:t>
            </a:r>
          </a:p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7.4 Survey Universe (</a:t>
            </a:r>
            <a:r>
              <a:rPr kumimoji="0" lang="en-GB" sz="11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</a:t>
            </a:r>
            <a:r>
              <a:rPr kumimoji="0" lang="en-GB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List of Clubs Sampled)</a:t>
            </a:r>
          </a:p>
        </p:txBody>
      </p:sp>
    </p:spTree>
    <p:extLst>
      <p:ext uri="{BB962C8B-B14F-4D97-AF65-F5344CB8AC3E}">
        <p14:creationId xmlns:p14="http://schemas.microsoft.com/office/powerpoint/2010/main" val="136915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81888-DE66-489A-8251-0476E1593436}"/>
              </a:ext>
            </a:extLst>
          </p:cNvPr>
          <p:cNvSpPr/>
          <p:nvPr/>
        </p:nvSpPr>
        <p:spPr>
          <a:xfrm>
            <a:off x="2309812" y="1624401"/>
            <a:ext cx="4616450" cy="3505703"/>
          </a:xfrm>
          <a:prstGeom prst="rect">
            <a:avLst/>
          </a:prstGeom>
          <a:ln w="3175">
            <a:noFill/>
          </a:ln>
        </p:spPr>
        <p:txBody>
          <a:bodyPr>
            <a:spAutoFit/>
          </a:bodyPr>
          <a:lstStyle/>
          <a:p>
            <a:pPr marR="0" lvl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76% of Respondents wanted to pay less than £40 	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</a:t>
            </a: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a meal, with 39% wanting to pay no more 	than £20.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	84%  of Clubs, based upon a Universe Size of 73, 	responded to the Survey.</a:t>
            </a:r>
          </a:p>
          <a:p>
            <a:pPr marL="0" marR="0" lvl="0" indent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5"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54% of Respondents were current players and 	Team Captains.	</a:t>
            </a:r>
          </a:p>
          <a:p>
            <a:pPr marR="0" lvl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6"/>
              <a:tabLst>
                <a:tab pos="361950" algn="l"/>
              </a:tabLst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 of all Respondents were between the ages of 26 – 39.</a:t>
            </a:r>
          </a:p>
          <a:p>
            <a:pPr marR="0" lvl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90F39-2A64-47EB-8463-B66DEDBB8628}"/>
              </a:ext>
            </a:extLst>
          </p:cNvPr>
          <p:cNvSpPr txBox="1"/>
          <p:nvPr/>
        </p:nvSpPr>
        <p:spPr>
          <a:xfrm>
            <a:off x="960437" y="828941"/>
            <a:ext cx="71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5.0 SUMMARY OF MAIN FINDINGS</a:t>
            </a:r>
          </a:p>
        </p:txBody>
      </p:sp>
    </p:spTree>
    <p:extLst>
      <p:ext uri="{BB962C8B-B14F-4D97-AF65-F5344CB8AC3E}">
        <p14:creationId xmlns:p14="http://schemas.microsoft.com/office/powerpoint/2010/main" val="119662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81888-DE66-489A-8251-0476E1593436}"/>
              </a:ext>
            </a:extLst>
          </p:cNvPr>
          <p:cNvSpPr/>
          <p:nvPr/>
        </p:nvSpPr>
        <p:spPr>
          <a:xfrm>
            <a:off x="2309812" y="1624401"/>
            <a:ext cx="4616450" cy="1924886"/>
          </a:xfrm>
          <a:prstGeom prst="rect">
            <a:avLst/>
          </a:prstGeom>
          <a:ln w="3175">
            <a:noFill/>
          </a:ln>
        </p:spPr>
        <p:txBody>
          <a:bodyPr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upon the analysis of responses (both qualitative and quantitative) received to the 2019 AFC Survey for an Annual Dinner and Award Ceremony, the DC would recommend the organisation of a Drinks Only Award Function.</a:t>
            </a:r>
          </a:p>
          <a:p>
            <a:pPr marL="342900" marR="0" lvl="0" indent="-34290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235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90F39-2A64-47EB-8463-B66DEDBB8628}"/>
              </a:ext>
            </a:extLst>
          </p:cNvPr>
          <p:cNvSpPr txBox="1"/>
          <p:nvPr/>
        </p:nvSpPr>
        <p:spPr>
          <a:xfrm>
            <a:off x="960437" y="828941"/>
            <a:ext cx="71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prstClr val="black"/>
                </a:solidFill>
              </a:rPr>
              <a:t>6.0 DC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05032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</p:spTree>
    <p:extLst>
      <p:ext uri="{BB962C8B-B14F-4D97-AF65-F5344CB8AC3E}">
        <p14:creationId xmlns:p14="http://schemas.microsoft.com/office/powerpoint/2010/main" val="14780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236075" cy="13779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8032F-F8C4-48DD-8480-636A5ABA5104}"/>
              </a:ext>
            </a:extLst>
          </p:cNvPr>
          <p:cNvSpPr txBox="1"/>
          <p:nvPr/>
        </p:nvSpPr>
        <p:spPr>
          <a:xfrm>
            <a:off x="960437" y="828941"/>
            <a:ext cx="809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 OF COSTINGS FOR DRINKS ONLY AWARDS CEREMONY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0C9C59-849B-4725-A336-0E90988FD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26311"/>
              </p:ext>
            </p:extLst>
          </p:nvPr>
        </p:nvGraphicFramePr>
        <p:xfrm>
          <a:off x="2803712" y="1458640"/>
          <a:ext cx="3643125" cy="3372162"/>
        </p:xfrm>
        <a:graphic>
          <a:graphicData uri="http://schemas.openxmlformats.org/drawingml/2006/table">
            <a:tbl>
              <a:tblPr firstRow="1" firstCol="1" bandRow="1"/>
              <a:tblGrid>
                <a:gridCol w="1526241">
                  <a:extLst>
                    <a:ext uri="{9D8B030D-6E8A-4147-A177-3AD203B41FA5}">
                      <a16:colId xmlns:a16="http://schemas.microsoft.com/office/drawing/2014/main" val="4160862404"/>
                    </a:ext>
                  </a:extLst>
                </a:gridCol>
                <a:gridCol w="470965">
                  <a:extLst>
                    <a:ext uri="{9D8B030D-6E8A-4147-A177-3AD203B41FA5}">
                      <a16:colId xmlns:a16="http://schemas.microsoft.com/office/drawing/2014/main" val="4223833470"/>
                    </a:ext>
                  </a:extLst>
                </a:gridCol>
                <a:gridCol w="479639">
                  <a:extLst>
                    <a:ext uri="{9D8B030D-6E8A-4147-A177-3AD203B41FA5}">
                      <a16:colId xmlns:a16="http://schemas.microsoft.com/office/drawing/2014/main" val="4072810915"/>
                    </a:ext>
                  </a:extLst>
                </a:gridCol>
                <a:gridCol w="536859">
                  <a:extLst>
                    <a:ext uri="{9D8B030D-6E8A-4147-A177-3AD203B41FA5}">
                      <a16:colId xmlns:a16="http://schemas.microsoft.com/office/drawing/2014/main" val="339582470"/>
                    </a:ext>
                  </a:extLst>
                </a:gridCol>
                <a:gridCol w="629421">
                  <a:extLst>
                    <a:ext uri="{9D8B030D-6E8A-4147-A177-3AD203B41FA5}">
                      <a16:colId xmlns:a16="http://schemas.microsoft.com/office/drawing/2014/main" val="1573250863"/>
                    </a:ext>
                  </a:extLst>
                </a:gridCol>
              </a:tblGrid>
              <a:tr h="1135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Tickets: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53669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5152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(13)  PA / Stage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475170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(14)  Security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971.89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09791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(15)  Tickets (350)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980505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(16)  Programme / Order of Awards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95470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(18)  Mailings (Additional  Tickets only)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20372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(22)  Web Changes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230063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(24)  Postage etc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45688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(28)  PayPal Commission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43.50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8643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Room Hire – Roof Terrace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  <a:endParaRPr kumimoji="0" lang="en-GB" sz="7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  <a:endParaRPr kumimoji="0" lang="en-GB" sz="7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79317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3,890.00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4,160.00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4,418.00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4,636.00 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77336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207178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Subsidy: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1467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Profit /Loss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21461"/>
                  </a:ext>
                </a:extLst>
              </a:tr>
              <a:tr h="1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51561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Suggested Tickets Price @ £10 each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3,.000.00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11065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59999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101244"/>
                  </a:ext>
                </a:extLst>
              </a:tr>
              <a:tr h="232457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  Based upon 2019 Income/Expenditure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216185"/>
                  </a:ext>
                </a:extLst>
              </a:tr>
              <a:tr h="232457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  Agreed Minimum Booking Nos with OEL - 150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39231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  Oval Increase 2020 onwards 5% year on year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19386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(4)  Nos on the left, </a:t>
                      </a:r>
                      <a:r>
                        <a:rPr lang="en-GB" sz="7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(13), (14) etc. reference line items on 2019 AFC Dinner Income &amp; Expenditure Analysis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4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693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236075" cy="13779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DINNER &amp; AWARDS CEREMONY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 APPRAISAL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8032F-F8C4-48DD-8480-636A5ABA5104}"/>
              </a:ext>
            </a:extLst>
          </p:cNvPr>
          <p:cNvSpPr txBox="1"/>
          <p:nvPr/>
        </p:nvSpPr>
        <p:spPr>
          <a:xfrm>
            <a:off x="960437" y="828941"/>
            <a:ext cx="809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prstClr val="black"/>
                </a:solidFill>
              </a:rPr>
              <a:t>ESTIMATE OF COSTINGS FOR BBQ / DRINKS AWARDS CEREMONY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0C9C59-849B-4725-A336-0E90988FD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33285"/>
              </p:ext>
            </p:extLst>
          </p:nvPr>
        </p:nvGraphicFramePr>
        <p:xfrm>
          <a:off x="2803712" y="1458640"/>
          <a:ext cx="3643125" cy="3372162"/>
        </p:xfrm>
        <a:graphic>
          <a:graphicData uri="http://schemas.openxmlformats.org/drawingml/2006/table">
            <a:tbl>
              <a:tblPr firstRow="1" firstCol="1" bandRow="1"/>
              <a:tblGrid>
                <a:gridCol w="1526241">
                  <a:extLst>
                    <a:ext uri="{9D8B030D-6E8A-4147-A177-3AD203B41FA5}">
                      <a16:colId xmlns:a16="http://schemas.microsoft.com/office/drawing/2014/main" val="4160862404"/>
                    </a:ext>
                  </a:extLst>
                </a:gridCol>
                <a:gridCol w="470965">
                  <a:extLst>
                    <a:ext uri="{9D8B030D-6E8A-4147-A177-3AD203B41FA5}">
                      <a16:colId xmlns:a16="http://schemas.microsoft.com/office/drawing/2014/main" val="4223833470"/>
                    </a:ext>
                  </a:extLst>
                </a:gridCol>
                <a:gridCol w="547370">
                  <a:extLst>
                    <a:ext uri="{9D8B030D-6E8A-4147-A177-3AD203B41FA5}">
                      <a16:colId xmlns:a16="http://schemas.microsoft.com/office/drawing/2014/main" val="407281091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39582470"/>
                    </a:ext>
                  </a:extLst>
                </a:gridCol>
                <a:gridCol w="593724">
                  <a:extLst>
                    <a:ext uri="{9D8B030D-6E8A-4147-A177-3AD203B41FA5}">
                      <a16:colId xmlns:a16="http://schemas.microsoft.com/office/drawing/2014/main" val="1573250863"/>
                    </a:ext>
                  </a:extLst>
                </a:gridCol>
              </a:tblGrid>
              <a:tr h="1135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Tickets: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53669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5152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(13)  PA / Stage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475170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(14)  Security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971.89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09791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(15)  Tickets (350)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980505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(16)  Programme / Order of Awards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95470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(18)  Mailings (Additional  Tickets only)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20372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(22)  Web Changes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230063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(24)  Postage etc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45688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(28)  PayPal Commission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43.50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8643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Room Hire – Roof Terrace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79317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Pre-Paid / Additional Tickets @ £47.40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7,110.00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14,220.00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16,590.00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77336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11,000.00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16,010.00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18,638.00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21,226.00 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207178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Subsidy: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1467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Profit /Loss: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(6,000.00)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(11,010.00)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(13,638.00)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(16,226.00)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21461"/>
                  </a:ext>
                </a:extLst>
              </a:tr>
              <a:tr h="1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51561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Ticket Price Required: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46.00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11065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59999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101244"/>
                  </a:ext>
                </a:extLst>
              </a:tr>
              <a:tr h="232457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  Based upon 2019 Income/Expenditure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216185"/>
                  </a:ext>
                </a:extLst>
              </a:tr>
              <a:tr h="232457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  Agreed Minimum Booking Nos with OEL - 150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39231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  </a:t>
                      </a:r>
                      <a:r>
                        <a:rPr kumimoji="0" lang="en-GB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Incldes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Oval Increase for 2020.  2021 onwards 5% year on year.</a:t>
                      </a:r>
                      <a:endParaRPr lang="en-GB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19386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marL="0" marR="0" lvl="0" indent="0" algn="l" defTabSz="92354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(4)  Nos on the left, </a:t>
                      </a:r>
                      <a:r>
                        <a:rPr lang="en-GB" sz="7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(13), (14) etc. reference line items on 2019 AFC Dinner Income &amp; Expenditure Analysis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4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23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14213"/>
            <a:ext cx="9236075" cy="1392163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4E936-952B-431D-99A2-79F23533782C}"/>
              </a:ext>
            </a:extLst>
          </p:cNvPr>
          <p:cNvSpPr txBox="1"/>
          <p:nvPr/>
        </p:nvSpPr>
        <p:spPr>
          <a:xfrm>
            <a:off x="990144" y="820260"/>
            <a:ext cx="816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2.0 CURRENT DINNER &amp; AWARDS CEREMONY / 2.1 Income &amp; Expenditure Analysis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77CFA4-D05E-429A-B7A7-159B277D0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20330"/>
              </p:ext>
            </p:extLst>
          </p:nvPr>
        </p:nvGraphicFramePr>
        <p:xfrm>
          <a:off x="2620599" y="1331978"/>
          <a:ext cx="3637166" cy="3698951"/>
        </p:xfrm>
        <a:graphic>
          <a:graphicData uri="http://schemas.openxmlformats.org/drawingml/2006/table">
            <a:tbl>
              <a:tblPr firstRow="1" firstCol="1" bandRow="1"/>
              <a:tblGrid>
                <a:gridCol w="493257">
                  <a:extLst>
                    <a:ext uri="{9D8B030D-6E8A-4147-A177-3AD203B41FA5}">
                      <a16:colId xmlns:a16="http://schemas.microsoft.com/office/drawing/2014/main" val="1684533708"/>
                    </a:ext>
                  </a:extLst>
                </a:gridCol>
                <a:gridCol w="493257">
                  <a:extLst>
                    <a:ext uri="{9D8B030D-6E8A-4147-A177-3AD203B41FA5}">
                      <a16:colId xmlns:a16="http://schemas.microsoft.com/office/drawing/2014/main" val="3914619469"/>
                    </a:ext>
                  </a:extLst>
                </a:gridCol>
                <a:gridCol w="1676659">
                  <a:extLst>
                    <a:ext uri="{9D8B030D-6E8A-4147-A177-3AD203B41FA5}">
                      <a16:colId xmlns:a16="http://schemas.microsoft.com/office/drawing/2014/main" val="2299274925"/>
                    </a:ext>
                  </a:extLst>
                </a:gridCol>
                <a:gridCol w="481083">
                  <a:extLst>
                    <a:ext uri="{9D8B030D-6E8A-4147-A177-3AD203B41FA5}">
                      <a16:colId xmlns:a16="http://schemas.microsoft.com/office/drawing/2014/main" val="400245834"/>
                    </a:ext>
                  </a:extLst>
                </a:gridCol>
                <a:gridCol w="492910">
                  <a:extLst>
                    <a:ext uri="{9D8B030D-6E8A-4147-A177-3AD203B41FA5}">
                      <a16:colId xmlns:a16="http://schemas.microsoft.com/office/drawing/2014/main" val="1936688870"/>
                    </a:ext>
                  </a:extLst>
                </a:gridCol>
              </a:tblGrid>
              <a:tr h="154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Acual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50933"/>
                  </a:ext>
                </a:extLst>
              </a:tr>
              <a:tr h="154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137P/149A/ 13LO/26G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135P/204A/  9LO/25G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TICKETS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128P/150A/10LO/26G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128P/118A/11LO/28G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191465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55468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INCOME: 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384926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5891.00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  Pre-Paid Tickets @ £45.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5,760.00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5,760.00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946596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6407.00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8772.00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 Additional Tickets @ £45.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5,310.00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36695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 Others/League Officers etc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31681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297.60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Beer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1,044.00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494767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2671.00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 Silent Auction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4,732.00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46258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  Auction (Tickets)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973308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926.00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  Heads &amp; Tails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818999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15885.00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19248.60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 Total: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16,090.00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18,206.00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177038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EXPENDITURE: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512985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3654.00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3486.00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  Pre-Paid Tickets 79 @ £44.10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3,748.50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3,483.90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316537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8568.00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  Additional Tickets @ £44.10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6,615.00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5,203.80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429967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Others/League Officers etc @ £44.10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485.10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181355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1092.00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Guests @ £44.10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1,146.60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1,234.80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562642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1198.30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1194.40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 Drinks for Guests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1,498.00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056943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3640.80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2918.40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 Audio Visual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2,536.80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3,130.80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716253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971.89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 Security 1 x £190, 4 x £186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971.89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971.89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269428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74.40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 Printing – Tickets (350)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76574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310.80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 Printing – Menu/Programme (300)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40534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 Printing – Silent Auction Sheets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590663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567.60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  Mailings/Mail Chimp (x 6)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615.60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615.60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399980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345.60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 Spirit of Football Mementos 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40755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 Photographer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751309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20a. Gallery Cost 2019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185524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094435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 Speakers: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883579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535.56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457.62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 T Walling: Web/Pages Design/Amends etc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48129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AFC Domain Renewal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67.62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67.62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626603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Updating 2018 Website to 2019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216460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 Gratuities - OEL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491608"/>
                  </a:ext>
                </a:extLst>
              </a:tr>
              <a:tr h="1547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260.65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116.65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  Sundry Costs Postage Envelopes, </a:t>
                      </a:r>
                      <a:r>
                        <a:rPr lang="en-GB" sz="5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RG,Expenses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101.96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497146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400.00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 Heads &amp; Tails Prize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1509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915.00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2235.50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  Silent Auction &amp; Auction Costs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2,541.00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62020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240.00 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  Contingency/Gifts, Lunch, etc.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300.00*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25240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267.23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 PayPal Commissions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270.00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217.05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015576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21459.51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(24,217.89)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 Total: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22,451.01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21,881.52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260441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612490"/>
                  </a:ext>
                </a:extLst>
              </a:tr>
              <a:tr h="806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(5574.51)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(4,969.29)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PROFIT/LOSS: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(6,361.01)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(3,675.52)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0564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SUBSIDY: 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816064"/>
                  </a:ext>
                </a:extLst>
              </a:tr>
              <a:tr h="739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(574.51)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30.71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LOSS/PROFIT: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(1,361.01)</a:t>
                      </a:r>
                      <a:endParaRPr lang="en-GB" sz="5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260" algn="dec"/>
                        </a:tabLst>
                      </a:pPr>
                      <a:r>
                        <a:rPr lang="en-GB" sz="5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1,324.48</a:t>
                      </a:r>
                      <a:endParaRPr lang="en-GB" sz="5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9" marR="2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757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E8976B-2053-4A79-B437-DE6C21C929D1}"/>
              </a:ext>
            </a:extLst>
          </p:cNvPr>
          <p:cNvSpPr txBox="1"/>
          <p:nvPr/>
        </p:nvSpPr>
        <p:spPr>
          <a:xfrm>
            <a:off x="2513377" y="5014059"/>
            <a:ext cx="99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Issue 5: 2/1/20</a:t>
            </a:r>
          </a:p>
        </p:txBody>
      </p:sp>
    </p:spTree>
    <p:extLst>
      <p:ext uri="{BB962C8B-B14F-4D97-AF65-F5344CB8AC3E}">
        <p14:creationId xmlns:p14="http://schemas.microsoft.com/office/powerpoint/2010/main" val="97053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236075" cy="137795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18CD6-1B96-42AD-819E-2F00B11FC5A1}"/>
              </a:ext>
            </a:extLst>
          </p:cNvPr>
          <p:cNvSpPr txBox="1"/>
          <p:nvPr/>
        </p:nvSpPr>
        <p:spPr>
          <a:xfrm>
            <a:off x="2432927" y="4852919"/>
            <a:ext cx="914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Issue 2 : 2/1/20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8032F-F8C4-48DD-8480-636A5ABA5104}"/>
              </a:ext>
            </a:extLst>
          </p:cNvPr>
          <p:cNvSpPr txBox="1"/>
          <p:nvPr/>
        </p:nvSpPr>
        <p:spPr>
          <a:xfrm>
            <a:off x="960437" y="828941"/>
            <a:ext cx="809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2.0 CURRENT DINNER &amp; AWARDS COSTINGS /  2.2 Unit Cost of Tickets by Size Band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0C9C59-849B-4725-A336-0E90988FD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30044"/>
              </p:ext>
            </p:extLst>
          </p:nvPr>
        </p:nvGraphicFramePr>
        <p:xfrm>
          <a:off x="2536517" y="1458640"/>
          <a:ext cx="3910320" cy="3429006"/>
        </p:xfrm>
        <a:graphic>
          <a:graphicData uri="http://schemas.openxmlformats.org/drawingml/2006/table">
            <a:tbl>
              <a:tblPr firstRow="1" firstCol="1" bandRow="1"/>
              <a:tblGrid>
                <a:gridCol w="1727542">
                  <a:extLst>
                    <a:ext uri="{9D8B030D-6E8A-4147-A177-3AD203B41FA5}">
                      <a16:colId xmlns:a16="http://schemas.microsoft.com/office/drawing/2014/main" val="4160862404"/>
                    </a:ext>
                  </a:extLst>
                </a:gridCol>
                <a:gridCol w="536859">
                  <a:extLst>
                    <a:ext uri="{9D8B030D-6E8A-4147-A177-3AD203B41FA5}">
                      <a16:colId xmlns:a16="http://schemas.microsoft.com/office/drawing/2014/main" val="4223833470"/>
                    </a:ext>
                  </a:extLst>
                </a:gridCol>
                <a:gridCol w="479639">
                  <a:extLst>
                    <a:ext uri="{9D8B030D-6E8A-4147-A177-3AD203B41FA5}">
                      <a16:colId xmlns:a16="http://schemas.microsoft.com/office/drawing/2014/main" val="4072810915"/>
                    </a:ext>
                  </a:extLst>
                </a:gridCol>
                <a:gridCol w="536859">
                  <a:extLst>
                    <a:ext uri="{9D8B030D-6E8A-4147-A177-3AD203B41FA5}">
                      <a16:colId xmlns:a16="http://schemas.microsoft.com/office/drawing/2014/main" val="339582470"/>
                    </a:ext>
                  </a:extLst>
                </a:gridCol>
                <a:gridCol w="629421">
                  <a:extLst>
                    <a:ext uri="{9D8B030D-6E8A-4147-A177-3AD203B41FA5}">
                      <a16:colId xmlns:a16="http://schemas.microsoft.com/office/drawing/2014/main" val="1573250863"/>
                    </a:ext>
                  </a:extLst>
                </a:gridCol>
              </a:tblGrid>
              <a:tr h="1135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Tickets: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453669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5152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Tickets @ £44.10 each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6,615.00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11,025.00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13,230.00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15,435.00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769306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(13)  AV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3,130.80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3,130.80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3,130.80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3,130.80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475170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(14)  Security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971.89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971.89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09791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(15)  Tickets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980505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(16)  Programme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95470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(18)  Mailings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20372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(22)  Web Changes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230063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(24)  Postage etc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45688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(28)  PayPal Commission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160.00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200.00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218.00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230.00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8643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11,435.80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16,161.80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18,762.69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21,013.69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79317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77336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Ticket Cost: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207178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1467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21461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Subsidy: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42397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Unit Ticket Cost: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007032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51561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110654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700" b="1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NOTES:</a:t>
                      </a:r>
                      <a:endParaRPr lang="en-GB" sz="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59999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  Based upon 2019 Income/Expenditure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101244"/>
                  </a:ext>
                </a:extLst>
              </a:tr>
              <a:tr h="232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  Agreed Minimum Booking Nos with OEL - 150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216185"/>
                  </a:ext>
                </a:extLst>
              </a:tr>
              <a:tr h="232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  Oval Increase 2020 onwards 5% year on year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39231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  Nos on the left, ie (13), (14) etc. reference line items on 2019 AFC Dinner Income &amp; Expenditure Analysis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19386"/>
                  </a:ext>
                </a:extLst>
              </a:tr>
              <a:tr h="11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4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45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E26E8-75A9-432F-AE41-28EFE2052115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81888-DE66-489A-8251-0476E1593436}"/>
              </a:ext>
            </a:extLst>
          </p:cNvPr>
          <p:cNvSpPr/>
          <p:nvPr/>
        </p:nvSpPr>
        <p:spPr>
          <a:xfrm>
            <a:off x="2309812" y="1832620"/>
            <a:ext cx="4616450" cy="2715295"/>
          </a:xfrm>
          <a:prstGeom prst="rect">
            <a:avLst/>
          </a:prstGeom>
          <a:ln w="3175">
            <a:noFill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Cost of the Unit Ticket Price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AFC Subsidy for this Event (5% Compound per annum)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Sponsorship (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Brand Placement on AFC Website, My Club Draw [MCD],  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LycaFly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 Different Format for AFC Awards Ceremony (based upon 2019 Survey Results)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90F39-2A64-47EB-8463-B66DEDBB8628}"/>
              </a:ext>
            </a:extLst>
          </p:cNvPr>
          <p:cNvSpPr txBox="1"/>
          <p:nvPr/>
        </p:nvSpPr>
        <p:spPr>
          <a:xfrm>
            <a:off x="960437" y="828941"/>
            <a:ext cx="71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3.0 OPTIONS</a:t>
            </a:r>
          </a:p>
        </p:txBody>
      </p:sp>
    </p:spTree>
    <p:extLst>
      <p:ext uri="{BB962C8B-B14F-4D97-AF65-F5344CB8AC3E}">
        <p14:creationId xmlns:p14="http://schemas.microsoft.com/office/powerpoint/2010/main" val="190089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579437" y="14541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1:  Do you want the AFC to hold an Annual Dinner &amp; Awards Ceremony?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BB60C-A6A4-47F7-BC49-90C27778673F}"/>
              </a:ext>
            </a:extLst>
          </p:cNvPr>
          <p:cNvSpPr txBox="1"/>
          <p:nvPr/>
        </p:nvSpPr>
        <p:spPr>
          <a:xfrm>
            <a:off x="960437" y="4682351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103712C-AE2A-4396-A7B2-8950AA3AB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165946"/>
              </p:ext>
            </p:extLst>
          </p:nvPr>
        </p:nvGraphicFramePr>
        <p:xfrm>
          <a:off x="2171636" y="1830634"/>
          <a:ext cx="442760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6BB802-E396-4260-B2FB-5826D5581C29}"/>
              </a:ext>
            </a:extLst>
          </p:cNvPr>
          <p:cNvSpPr txBox="1"/>
          <p:nvPr/>
        </p:nvSpPr>
        <p:spPr>
          <a:xfrm>
            <a:off x="3322637" y="35115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88% (161)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E69002-668D-481C-95AF-7DA1D4E8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21249E-04E3-4139-8378-9AA3E7CE10AE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FC7579-D7D7-4D5F-B052-9EF512A2B795}"/>
              </a:ext>
            </a:extLst>
          </p:cNvPr>
          <p:cNvSpPr txBox="1"/>
          <p:nvPr/>
        </p:nvSpPr>
        <p:spPr>
          <a:xfrm>
            <a:off x="1189037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0A3F8-23D2-45D7-BCCD-FB29DA3D0EE9}"/>
              </a:ext>
            </a:extLst>
          </p:cNvPr>
          <p:cNvSpPr txBox="1"/>
          <p:nvPr/>
        </p:nvSpPr>
        <p:spPr>
          <a:xfrm>
            <a:off x="6210236" y="4713129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  Based upon 182 Responses</a:t>
            </a:r>
          </a:p>
        </p:txBody>
      </p:sp>
    </p:spTree>
    <p:extLst>
      <p:ext uri="{BB962C8B-B14F-4D97-AF65-F5344CB8AC3E}">
        <p14:creationId xmlns:p14="http://schemas.microsoft.com/office/powerpoint/2010/main" val="234865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391362" y="1459325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QUESTION 1a:  If you answered ‘Yes’ to Question 1, what format should this event take?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1F557D9-E7B8-4D79-BEB5-E956EDA7A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94449"/>
              </p:ext>
            </p:extLst>
          </p:nvPr>
        </p:nvGraphicFramePr>
        <p:xfrm>
          <a:off x="2332037" y="1944287"/>
          <a:ext cx="4114800" cy="271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5059BB2-1599-45CE-9E7D-24EB18CAE568}"/>
              </a:ext>
            </a:extLst>
          </p:cNvPr>
          <p:cNvSpPr txBox="1"/>
          <p:nvPr/>
        </p:nvSpPr>
        <p:spPr>
          <a:xfrm>
            <a:off x="427037" y="4758551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3F8B7-D685-4034-9BB0-DD6321FEF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7C66FA-DA83-4D5B-A225-C3DBF4FAF946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F9781-339A-4D52-9BBE-270088654701}"/>
              </a:ext>
            </a:extLst>
          </p:cNvPr>
          <p:cNvSpPr txBox="1"/>
          <p:nvPr/>
        </p:nvSpPr>
        <p:spPr>
          <a:xfrm>
            <a:off x="1260244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F50AC-EFC8-49C6-A862-733364167B1C}"/>
              </a:ext>
            </a:extLst>
          </p:cNvPr>
          <p:cNvSpPr txBox="1"/>
          <p:nvPr/>
        </p:nvSpPr>
        <p:spPr>
          <a:xfrm>
            <a:off x="6743636" y="4654550"/>
            <a:ext cx="237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N.B.1:  Based upon 161 Responses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</a:p>
          <a:p>
            <a:pPr lvl="0">
              <a:defRPr/>
            </a:pPr>
            <a:r>
              <a:rPr lang="en-GB" sz="900" dirty="0">
                <a:solidFill>
                  <a:schemeClr val="bg1"/>
                </a:solidFill>
              </a:rPr>
              <a:t>        2:  For ‘Other’ see Appendix 1  7.2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5627C-C54C-46A1-BCB8-08D61C480DFC}"/>
              </a:ext>
            </a:extLst>
          </p:cNvPr>
          <p:cNvSpPr txBox="1"/>
          <p:nvPr/>
        </p:nvSpPr>
        <p:spPr>
          <a:xfrm>
            <a:off x="3932237" y="264034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24% (38)</a:t>
            </a:r>
          </a:p>
        </p:txBody>
      </p:sp>
    </p:spTree>
    <p:extLst>
      <p:ext uri="{BB962C8B-B14F-4D97-AF65-F5344CB8AC3E}">
        <p14:creationId xmlns:p14="http://schemas.microsoft.com/office/powerpoint/2010/main" val="293773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0101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236075" cy="1442861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rgbClr val="C00000"/>
              </a:gs>
              <a:gs pos="13000">
                <a:schemeClr val="bg1"/>
              </a:gs>
              <a:gs pos="87000">
                <a:schemeClr val="bg1"/>
              </a:gs>
              <a:gs pos="100000">
                <a:srgbClr val="AC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54" tIns="46177" rIns="92354" bIns="46177" rtlCol="0" anchor="ctr"/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FA07-26F4-4DA1-BAE1-A36A71CFE566}"/>
              </a:ext>
            </a:extLst>
          </p:cNvPr>
          <p:cNvSpPr txBox="1"/>
          <p:nvPr/>
        </p:nvSpPr>
        <p:spPr>
          <a:xfrm>
            <a:off x="579437" y="14541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</a:t>
            </a:r>
            <a:r>
              <a:rPr lang="en-GB" dirty="0">
                <a:solidFill>
                  <a:prstClr val="white">
                    <a:lumMod val="95000"/>
                  </a:prstClr>
                </a:solidFill>
                <a:latin typeface="Calibri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Was your </a:t>
            </a:r>
            <a:r>
              <a:rPr lang="en-GB" dirty="0">
                <a:solidFill>
                  <a:prstClr val="white">
                    <a:lumMod val="95000"/>
                  </a:prstClr>
                </a:solidFill>
                <a:latin typeface="Calibri"/>
              </a:rPr>
              <a:t>C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represented at the 2019 Dinner &amp; Awards Ceremony?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21DC80F-341C-44A8-BEA4-F2F50EAAE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17685"/>
              </p:ext>
            </p:extLst>
          </p:nvPr>
        </p:nvGraphicFramePr>
        <p:xfrm>
          <a:off x="2255837" y="1899682"/>
          <a:ext cx="4419600" cy="298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6BB802-E396-4260-B2FB-5826D5581C29}"/>
              </a:ext>
            </a:extLst>
          </p:cNvPr>
          <p:cNvSpPr txBox="1"/>
          <p:nvPr/>
        </p:nvSpPr>
        <p:spPr>
          <a:xfrm>
            <a:off x="4084637" y="351423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</a:t>
            </a:r>
            <a:r>
              <a:rPr lang="en-GB" sz="1600" dirty="0">
                <a:solidFill>
                  <a:prstClr val="black"/>
                </a:solidFill>
              </a:rPr>
              <a:t>%(92)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6C8B4-2355-4FD2-973E-BEE718ED741F}"/>
              </a:ext>
            </a:extLst>
          </p:cNvPr>
          <p:cNvSpPr txBox="1"/>
          <p:nvPr/>
        </p:nvSpPr>
        <p:spPr>
          <a:xfrm>
            <a:off x="3055937" y="347481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19%(30)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C026A-D948-4406-BC0D-0249DF9EA876}"/>
              </a:ext>
            </a:extLst>
          </p:cNvPr>
          <p:cNvSpPr txBox="1"/>
          <p:nvPr/>
        </p:nvSpPr>
        <p:spPr>
          <a:xfrm>
            <a:off x="3147098" y="243730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                       KNOW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19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%(31)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17B36-3A4D-4715-8E37-E5BEA9C4FEB3}"/>
              </a:ext>
            </a:extLst>
          </p:cNvPr>
          <p:cNvSpPr txBox="1"/>
          <p:nvPr/>
        </p:nvSpPr>
        <p:spPr>
          <a:xfrm>
            <a:off x="655637" y="4682351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lang="en-GB" sz="1000" dirty="0">
                <a:solidFill>
                  <a:prstClr val="white"/>
                </a:solidFill>
              </a:rPr>
              <a:t>Analysed Questionnaires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17E629-E8EC-4536-8BC0-FCAF6CD2A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71253"/>
          <a:stretch/>
        </p:blipFill>
        <p:spPr>
          <a:xfrm>
            <a:off x="350837" y="338390"/>
            <a:ext cx="762000" cy="744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9E2641-BDF2-4067-9574-A233A7A44BCF}"/>
              </a:ext>
            </a:extLst>
          </p:cNvPr>
          <p:cNvSpPr txBox="1"/>
          <p:nvPr/>
        </p:nvSpPr>
        <p:spPr>
          <a:xfrm>
            <a:off x="1112837" y="439182"/>
            <a:ext cx="794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50" b="1" i="0" u="none" strike="noStrike" kern="1200" cap="none" spc="0" normalizeH="0" baseline="0" noProof="0" dirty="0">
                <a:ln>
                  <a:noFill/>
                </a:ln>
                <a:solidFill>
                  <a:srgbClr val="0B01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AFC 2019 </a:t>
            </a:r>
            <a:r>
              <a:rPr lang="en-GB" sz="2250" b="1" dirty="0">
                <a:solidFill>
                  <a:srgbClr val="0B01C9"/>
                </a:solidFill>
                <a:latin typeface="Calibri"/>
              </a:rPr>
              <a:t>DINNER &amp; AWARDS CEREMONY </a:t>
            </a:r>
            <a:r>
              <a:rPr lang="en-GB" sz="2400" b="1" dirty="0">
                <a:solidFill>
                  <a:srgbClr val="0B01C9"/>
                </a:solidFill>
                <a:latin typeface="Calibri"/>
              </a:rPr>
              <a:t>OPTION APPRAISAL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B01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421EE-BF87-42AA-B292-D8A4962BB86A}"/>
              </a:ext>
            </a:extLst>
          </p:cNvPr>
          <p:cNvSpPr txBox="1"/>
          <p:nvPr/>
        </p:nvSpPr>
        <p:spPr>
          <a:xfrm>
            <a:off x="1249912" y="85935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4.0 SURVEY RESULTS / 4.1/4.2 Quantitative Analysis &amp; Qualitative Comments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EA7F9B-9BB7-4A26-9C32-CC84D7BE7E23}"/>
              </a:ext>
            </a:extLst>
          </p:cNvPr>
          <p:cNvSpPr txBox="1"/>
          <p:nvPr/>
        </p:nvSpPr>
        <p:spPr>
          <a:xfrm>
            <a:off x="6057836" y="4713129"/>
            <a:ext cx="237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N.B. Based upon 161 Responses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47AE8F-FB38-4BC7-9C6F-0C965772C693}"/>
              </a:ext>
            </a:extLst>
          </p:cNvPr>
          <p:cNvCxnSpPr/>
          <p:nvPr/>
        </p:nvCxnSpPr>
        <p:spPr>
          <a:xfrm flipH="1" flipV="1">
            <a:off x="4313237" y="2444750"/>
            <a:ext cx="228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4CA397-82C8-4A48-A7CF-F47725E9D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127905"/>
              </p:ext>
            </p:extLst>
          </p:nvPr>
        </p:nvGraphicFramePr>
        <p:xfrm>
          <a:off x="223137" y="1503017"/>
          <a:ext cx="8948677" cy="352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22602960" imgH="8901360" progId="">
                  <p:embed/>
                </p:oleObj>
              </mc:Choice>
              <mc:Fallback>
                <p:oleObj r:id="rId5" imgW="22602960" imgH="890136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94CA397-82C8-4A48-A7CF-F47725E9D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137" y="1503017"/>
                        <a:ext cx="8948677" cy="352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090E57-C8B1-4418-B407-BD05F40F21AF}"/>
              </a:ext>
            </a:extLst>
          </p:cNvPr>
          <p:cNvCxnSpPr/>
          <p:nvPr/>
        </p:nvCxnSpPr>
        <p:spPr>
          <a:xfrm>
            <a:off x="3989645" y="1982051"/>
            <a:ext cx="378020" cy="224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2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A84322-8531-446D-80C5-537BCED505A6}"/>
              </a:ext>
            </a:extLst>
          </p:cNvPr>
          <p:cNvSpPr/>
          <p:nvPr/>
        </p:nvSpPr>
        <p:spPr>
          <a:xfrm>
            <a:off x="5757" y="499"/>
            <a:ext cx="9234308" cy="14425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0000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2333" tIns="46166" rIns="92333" bIns="46166" anchor="ctr" anchorCtr="1" compatLnSpc="1">
            <a:noAutofit/>
          </a:bodyPr>
          <a:lstStyle/>
          <a:p>
            <a:pPr algn="ctr" defTabSz="9233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294A8-6762-4598-93B4-946EE06392EF}"/>
              </a:ext>
            </a:extLst>
          </p:cNvPr>
          <p:cNvSpPr txBox="1"/>
          <p:nvPr/>
        </p:nvSpPr>
        <p:spPr>
          <a:xfrm>
            <a:off x="97468" y="1408057"/>
            <a:ext cx="8840310" cy="3469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257" tIns="34629" rIns="69257" bIns="34629" anchor="t" anchorCtr="1" compatLnSpc="1">
            <a:spAutoFit/>
          </a:bodyPr>
          <a:lstStyle/>
          <a:p>
            <a:pPr algn="ctr" defTabSz="9233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>
                <a:solidFill>
                  <a:srgbClr val="F2F2F2"/>
                </a:solidFill>
                <a:latin typeface="Calibri"/>
              </a:rPr>
              <a:t>QUESTION 2a:   If you answered ‘Yes’ to Question 2, did your Club collect a Trophy / Award? </a:t>
            </a:r>
          </a:p>
        </p:txBody>
      </p:sp>
      <p:grpSp>
        <p:nvGrpSpPr>
          <p:cNvPr id="4" name="Chart 15">
            <a:extLst>
              <a:ext uri="{FF2B5EF4-FFF2-40B4-BE49-F238E27FC236}">
                <a16:creationId xmlns:a16="http://schemas.microsoft.com/office/drawing/2014/main" id="{0D76FC29-9662-49E1-AB4C-5327B5F14590}"/>
              </a:ext>
            </a:extLst>
          </p:cNvPr>
          <p:cNvGrpSpPr/>
          <p:nvPr/>
        </p:nvGrpSpPr>
        <p:grpSpPr>
          <a:xfrm>
            <a:off x="2172105" y="1759109"/>
            <a:ext cx="4502939" cy="3047793"/>
            <a:chOff x="2866653" y="2322539"/>
            <a:chExt cx="5945200" cy="4023981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D02D4157-43BD-4C65-B660-AF22D1164A69}"/>
                </a:ext>
              </a:extLst>
            </p:cNvPr>
            <p:cNvGraphicFramePr/>
            <p:nvPr/>
          </p:nvGraphicFramePr>
          <p:xfrm>
            <a:off x="2866653" y="2322539"/>
            <a:ext cx="5945200" cy="4023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6FE699E4-03C2-4C80-9B9F-CF725FA1CBA4}"/>
                </a:ext>
              </a:extLst>
            </p:cNvPr>
            <p:cNvSpPr txBox="1"/>
            <p:nvPr/>
          </p:nvSpPr>
          <p:spPr>
            <a:xfrm>
              <a:off x="5856192" y="2896928"/>
              <a:ext cx="1346289" cy="110748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9257" tIns="34629" rIns="69257" bIns="34629" anchor="t" anchorCtr="0" compatLnSpc="1">
              <a:noAutofit/>
            </a:bodyPr>
            <a:lstStyle/>
            <a:p>
              <a:pPr defTabSz="69256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12" b="1" kern="0">
                  <a:solidFill>
                    <a:srgbClr val="000000"/>
                  </a:solidFill>
                  <a:latin typeface="Calibri"/>
                </a:rPr>
                <a:t>DID NOT RESPOND </a:t>
              </a:r>
              <a:r>
                <a:rPr lang="en-GB" sz="1212" kern="0">
                  <a:solidFill>
                    <a:srgbClr val="000000"/>
                  </a:solidFill>
                  <a:latin typeface="Calibri"/>
                </a:rPr>
                <a:t>6%(10)</a:t>
              </a: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3B503FCD-6E3D-4BFE-A0A4-00A16B022C00}"/>
              </a:ext>
            </a:extLst>
          </p:cNvPr>
          <p:cNvSpPr txBox="1"/>
          <p:nvPr/>
        </p:nvSpPr>
        <p:spPr>
          <a:xfrm>
            <a:off x="2865773" y="3222052"/>
            <a:ext cx="1828469" cy="3315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257" tIns="34629" rIns="69257" bIns="34629" anchor="t" anchorCtr="1" compatLnSpc="1">
            <a:spAutoFit/>
          </a:bodyPr>
          <a:lstStyle/>
          <a:p>
            <a:pPr algn="ctr" defTabSz="9233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700" b="1">
                <a:solidFill>
                  <a:srgbClr val="000000"/>
                </a:solidFill>
                <a:latin typeface="Calibri"/>
              </a:rPr>
              <a:t>NO</a:t>
            </a:r>
            <a:r>
              <a:rPr lang="en-GB" sz="1700">
                <a:solidFill>
                  <a:srgbClr val="000000"/>
                </a:solidFill>
                <a:latin typeface="Calibri"/>
              </a:rPr>
              <a:t> 42%(67)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7CF38CD-5306-45B7-8F1E-97FF0C73846C}"/>
              </a:ext>
            </a:extLst>
          </p:cNvPr>
          <p:cNvSpPr txBox="1"/>
          <p:nvPr/>
        </p:nvSpPr>
        <p:spPr>
          <a:xfrm>
            <a:off x="4169480" y="3224144"/>
            <a:ext cx="1828469" cy="3315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257" tIns="34629" rIns="69257" bIns="34629" anchor="t" anchorCtr="1" compatLnSpc="1">
            <a:spAutoFit/>
          </a:bodyPr>
          <a:lstStyle/>
          <a:p>
            <a:pPr algn="ctr" defTabSz="9233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700" b="1">
                <a:solidFill>
                  <a:srgbClr val="000000"/>
                </a:solidFill>
                <a:latin typeface="Calibri"/>
              </a:rPr>
              <a:t>YES</a:t>
            </a:r>
            <a:r>
              <a:rPr lang="en-GB" sz="1700">
                <a:solidFill>
                  <a:srgbClr val="000000"/>
                </a:solidFill>
                <a:latin typeface="Calibri"/>
              </a:rPr>
              <a:t> 52%(84)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EC24E514-44BF-4A0A-9DC9-068602D2FF20}"/>
              </a:ext>
            </a:extLst>
          </p:cNvPr>
          <p:cNvSpPr txBox="1"/>
          <p:nvPr/>
        </p:nvSpPr>
        <p:spPr>
          <a:xfrm>
            <a:off x="808768" y="4666379"/>
            <a:ext cx="2369750" cy="223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257" tIns="34629" rIns="69257" bIns="34629" anchor="t" anchorCtr="0" compatLnSpc="1">
            <a:spAutoFit/>
          </a:bodyPr>
          <a:lstStyle/>
          <a:p>
            <a:pPr defTabSz="9233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>
                <a:solidFill>
                  <a:srgbClr val="FFFFFF"/>
                </a:solidFill>
                <a:latin typeface="Calibri"/>
              </a:rPr>
              <a:t>SOURCE: Analysed Questionnaires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985BF8-522A-4719-83B9-D8B6D8E338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00" r="71253"/>
          <a:stretch>
            <a:fillRect/>
          </a:stretch>
        </p:blipFill>
        <p:spPr>
          <a:xfrm>
            <a:off x="351649" y="338820"/>
            <a:ext cx="761851" cy="7443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37EEBC-799B-4D70-9BE3-7826B0DB4487}"/>
              </a:ext>
            </a:extLst>
          </p:cNvPr>
          <p:cNvSpPr txBox="1"/>
          <p:nvPr/>
        </p:nvSpPr>
        <p:spPr>
          <a:xfrm>
            <a:off x="1113507" y="439597"/>
            <a:ext cx="7940415" cy="4391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257" tIns="34629" rIns="69257" bIns="34629" anchor="t" anchorCtr="0" compatLnSpc="1">
            <a:spAutoFit/>
          </a:bodyPr>
          <a:lstStyle/>
          <a:p>
            <a:pPr defTabSz="9233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49" b="1">
                <a:solidFill>
                  <a:srgbClr val="0B01C9"/>
                </a:solidFill>
                <a:latin typeface="Calibri"/>
              </a:rPr>
              <a:t>AFC 2019 DINNER &amp; AWARDS CEREMONY </a:t>
            </a:r>
            <a:r>
              <a:rPr lang="en-GB" sz="2399" b="1">
                <a:solidFill>
                  <a:srgbClr val="0B01C9"/>
                </a:solidFill>
                <a:latin typeface="Calibri"/>
              </a:rPr>
              <a:t>OPTION APPRAISAL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F329F-EFC0-48C5-BC72-CFD83E456E03}"/>
              </a:ext>
            </a:extLst>
          </p:cNvPr>
          <p:cNvSpPr txBox="1"/>
          <p:nvPr/>
        </p:nvSpPr>
        <p:spPr>
          <a:xfrm>
            <a:off x="1240227" y="859684"/>
            <a:ext cx="7542358" cy="3469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257" tIns="34629" rIns="69257" bIns="34629" anchor="t" anchorCtr="0" compatLnSpc="1">
            <a:spAutoFit/>
          </a:bodyPr>
          <a:lstStyle/>
          <a:p>
            <a:pPr defTabSz="69256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>
                <a:solidFill>
                  <a:srgbClr val="000000"/>
                </a:solidFill>
                <a:latin typeface="Calibri"/>
              </a:rPr>
              <a:t>4.0 SURVEY RESULTS / 4.1/4.2 Quantitative Analysis &amp; Qualitative Comments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A1545-7D62-4951-932F-2EFCE0E06EB6}"/>
              </a:ext>
            </a:extLst>
          </p:cNvPr>
          <p:cNvSpPr txBox="1"/>
          <p:nvPr/>
        </p:nvSpPr>
        <p:spPr>
          <a:xfrm>
            <a:off x="5829004" y="4666379"/>
            <a:ext cx="2369750" cy="223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9257" tIns="34629" rIns="69257" bIns="34629" anchor="t" anchorCtr="0" compatLnSpc="1">
            <a:spAutoFit/>
          </a:bodyPr>
          <a:lstStyle/>
          <a:p>
            <a:pPr defTabSz="9233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>
                <a:solidFill>
                  <a:srgbClr val="FFFFFF"/>
                </a:solidFill>
                <a:latin typeface="Calibri"/>
              </a:rPr>
              <a:t>N.B. Based upon 161 Responses</a:t>
            </a:r>
          </a:p>
        </p:txBody>
      </p:sp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7E01D9DC-7D2F-4AF6-85A6-34854E6C141E}"/>
              </a:ext>
            </a:extLst>
          </p:cNvPr>
          <p:cNvCxnSpPr/>
          <p:nvPr/>
        </p:nvCxnSpPr>
        <p:spPr>
          <a:xfrm flipH="1" flipV="1">
            <a:off x="4237110" y="2292410"/>
            <a:ext cx="280513" cy="7618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Straight Arrow Connector 7">
            <a:extLst>
              <a:ext uri="{FF2B5EF4-FFF2-40B4-BE49-F238E27FC236}">
                <a16:creationId xmlns:a16="http://schemas.microsoft.com/office/drawing/2014/main" id="{7A855243-FC1F-46CA-A703-5BFE6A2A5C11}"/>
              </a:ext>
            </a:extLst>
          </p:cNvPr>
          <p:cNvCxnSpPr/>
          <p:nvPr/>
        </p:nvCxnSpPr>
        <p:spPr>
          <a:xfrm>
            <a:off x="3872297" y="1895345"/>
            <a:ext cx="364813" cy="321763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16" name="Picture 6">
            <a:extLst>
              <a:ext uri="{FF2B5EF4-FFF2-40B4-BE49-F238E27FC236}">
                <a16:creationId xmlns:a16="http://schemas.microsoft.com/office/drawing/2014/main" id="{9EAA5B13-E247-4D84-851B-8F91D0423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" y="1455172"/>
            <a:ext cx="9234308" cy="37102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FC Widescreen template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AFC Widescreen template 2018</Template>
  <TotalTime>7695</TotalTime>
  <Words>2672</Words>
  <Application>Microsoft Office PowerPoint</Application>
  <PresentationFormat>Custom</PresentationFormat>
  <Paragraphs>802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AFC Widescreen template 2018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Jozi and Cash Cashmore-Till</cp:lastModifiedBy>
  <cp:revision>248</cp:revision>
  <cp:lastPrinted>2020-01-14T14:50:34Z</cp:lastPrinted>
  <dcterms:created xsi:type="dcterms:W3CDTF">2018-05-12T13:28:45Z</dcterms:created>
  <dcterms:modified xsi:type="dcterms:W3CDTF">2020-01-21T14:52:15Z</dcterms:modified>
</cp:coreProperties>
</file>